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6858000" cx="9144000"/>
  <p:notesSz cx="6797675" cy="9926625"/>
  <p:embeddedFontLst>
    <p:embeddedFont>
      <p:font typeface="Tahoma"/>
      <p:regular r:id="rId32"/>
      <p:bold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B619FDF8-3439-404D-99BB-8D7539B5A359}">
  <a:tblStyle styleId="{B619FDF8-3439-404D-99BB-8D7539B5A359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Tahoma-bold.fntdata"/><Relationship Id="rId10" Type="http://schemas.openxmlformats.org/officeDocument/2006/relationships/slide" Target="slides/slide5.xml"/><Relationship Id="rId32" Type="http://schemas.openxmlformats.org/officeDocument/2006/relationships/font" Target="fonts/Tahoma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51275" y="0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rnd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200" u="none" cap="none" strike="noStrike"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200" u="none" cap="none" strike="noStrike"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Shape 633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4" name="Shape 63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5" name="Shape 635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Shape 643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4" name="Shape 64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5" name="Shape 645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Shape 69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3" name="Shape 693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2" name="Shape 702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Shape 745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46" name="Shape 746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47" name="Shape 747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6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Shape 817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18" name="Shape 81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9" name="Shape 819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9" name="Shape 8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0" name="Shape 830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1" name="Shape 83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2" name="Shape 832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Shape 867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8" name="Shape 86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9" name="Shape 869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9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Shape 880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1" name="Shape 88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2" name="Shape 882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Shape 929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30" name="Shape 93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1" name="Shape 931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Shape 941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2" name="Shape 94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3" name="Shape 943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Shape 1013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14" name="Shape 1014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15" name="Shape 1015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0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Shape 1021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2" name="Shape 102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3" name="Shape 1023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9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Shape 1030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1" name="Shape 103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2" name="Shape 1032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8" name="Shape 10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Shape 1039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40" name="Shape 104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1" name="Shape 1041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1" name="Shape 1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" name="Shape 1102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03" name="Shape 1103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4" name="Shape 1104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9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Shape 1110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1" name="Shape 111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12" name="Shape 1112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9" name="Shape 249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02" name="Shape 402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Shape 409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0" name="Shape 410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1" name="Shape 411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/>
          <p:nvPr>
            <p:ph idx="2" type="sldImg"/>
          </p:nvPr>
        </p:nvSpPr>
        <p:spPr>
          <a:xfrm>
            <a:off x="917575" y="744537"/>
            <a:ext cx="4964112" cy="3722687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21" name="Shape 421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2" name="Shape 422"/>
          <p:cNvSpPr txBox="1"/>
          <p:nvPr>
            <p:ph idx="12" type="sldNum"/>
          </p:nvPr>
        </p:nvSpPr>
        <p:spPr>
          <a:xfrm>
            <a:off x="3851275" y="9428162"/>
            <a:ext cx="2944812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ctrTitle"/>
          </p:nvPr>
        </p:nvSpPr>
        <p:spPr>
          <a:xfrm>
            <a:off x="395287" y="1700212"/>
            <a:ext cx="8424862" cy="1944687"/>
          </a:xfrm>
          <a:prstGeom prst="rect">
            <a:avLst/>
          </a:prstGeom>
          <a:noFill/>
          <a:ln>
            <a:noFill/>
          </a:ln>
        </p:spPr>
        <p:txBody>
          <a:bodyPr anchorCtr="1" anchor="ctr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39750" y="5229225"/>
            <a:ext cx="7993062" cy="5032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165100" lvl="0" mar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3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539750" y="260350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107950" y="-171450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2268537" y="404812"/>
            <a:ext cx="7920037" cy="504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AndTwoObj">
  <p:cSld name="TEXT_AND_TWO_OBJECT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3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323850" y="1341437"/>
            <a:ext cx="417195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/>
            </a:lvl2pPr>
            <a:lvl3pPr indent="-136525" lvl="2" marL="1143000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/>
            </a:lvl3pPr>
            <a:lvl4pPr indent="-152400" lvl="3" marL="16002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4pPr>
            <a:lvl5pPr indent="-152400" lvl="4" marL="2057400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000"/>
            </a:lvl5pPr>
            <a:lvl6pPr indent="-107950" lvl="5" marL="25146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20320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17780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800" u="none" cap="none" strike="noStrike"/>
            </a:lvl2pPr>
            <a:lvl3pPr indent="-136525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400" u="none" cap="none" strike="noStrike"/>
            </a:lvl3pPr>
            <a:lvl4pPr indent="-152400" lvl="3" marL="1600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000" u="none" cap="none" strike="noStrike"/>
            </a:lvl4pPr>
            <a:lvl5pPr indent="-152400" lvl="4" marL="2057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000" u="none" cap="none" strike="noStrike"/>
            </a:lvl5pPr>
            <a:lvl6pPr indent="-107950" lvl="5" marL="2514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107950" lvl="6" marL="29718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107950" lvl="7" marL="34290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107950" lvl="8" marL="3886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5364162" y="6453187"/>
            <a:ext cx="32400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ctr">
              <a:spcBef>
                <a:spcPts val="0"/>
              </a:spcBef>
              <a:defRPr b="0" i="0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604250" y="6453187"/>
            <a:ext cx="368300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0042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ctrTitle"/>
          </p:nvPr>
        </p:nvSpPr>
        <p:spPr>
          <a:xfrm>
            <a:off x="395287" y="1700212"/>
            <a:ext cx="8424862" cy="194468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Termőföldpiac Magyarországon</a:t>
            </a:r>
          </a:p>
        </p:txBody>
      </p:sp>
      <p:sp>
        <p:nvSpPr>
          <p:cNvPr id="47" name="Shape 47"/>
          <p:cNvSpPr txBox="1"/>
          <p:nvPr>
            <p:ph idx="1" type="subTitle"/>
          </p:nvPr>
        </p:nvSpPr>
        <p:spPr>
          <a:xfrm>
            <a:off x="539750" y="5229225"/>
            <a:ext cx="7993062" cy="503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Dr. Biró Szabolcs</a:t>
            </a:r>
          </a:p>
        </p:txBody>
      </p:sp>
      <p:sp>
        <p:nvSpPr>
          <p:cNvPr id="48" name="Shape 48"/>
          <p:cNvSpPr txBox="1"/>
          <p:nvPr/>
        </p:nvSpPr>
        <p:spPr>
          <a:xfrm>
            <a:off x="395287" y="5969000"/>
            <a:ext cx="8353425" cy="64135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MAISZ Konferencia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2012. március 23.</a:t>
            </a:r>
          </a:p>
        </p:txBody>
      </p:sp>
      <p:pic>
        <p:nvPicPr>
          <p:cNvPr id="49" name="Shape 4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67175" y="3933825"/>
            <a:ext cx="906462" cy="6762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Shape 50"/>
          <p:cNvSpPr txBox="1"/>
          <p:nvPr/>
        </p:nvSpPr>
        <p:spPr>
          <a:xfrm>
            <a:off x="468312" y="188912"/>
            <a:ext cx="8424862" cy="194468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termőföldpiac és az értékelés kérdései</a:t>
            </a:r>
          </a:p>
        </p:txBody>
      </p:sp>
      <p:sp>
        <p:nvSpPr>
          <p:cNvPr id="51" name="Shape 5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Shape 637"/>
          <p:cNvSpPr txBox="1"/>
          <p:nvPr/>
        </p:nvSpPr>
        <p:spPr>
          <a:xfrm>
            <a:off x="323850" y="863600"/>
            <a:ext cx="87169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SAPS támogatásban részesülő gazdaságok, 2009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graphicFrame>
        <p:nvGraphicFramePr>
          <p:cNvPr id="638" name="Shape 638"/>
          <p:cNvGraphicFramePr/>
          <p:nvPr/>
        </p:nvGraphicFramePr>
        <p:xfrm>
          <a:off x="250825" y="19161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{B619FDF8-3439-404D-99BB-8D7539B5A359}</a:tableStyleId>
              </a:tblPr>
              <a:tblGrid>
                <a:gridCol w="1778000"/>
                <a:gridCol w="1597025"/>
                <a:gridCol w="1377950"/>
                <a:gridCol w="1174750"/>
                <a:gridCol w="1344600"/>
                <a:gridCol w="1223950"/>
              </a:tblGrid>
              <a:tr h="1004875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Megnevezés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Száma</a:t>
                      </a:r>
                    </a:p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(ezer)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Megoszlás (%)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Területe</a:t>
                      </a:r>
                    </a:p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(ezer ha)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Megoszlás</a:t>
                      </a:r>
                    </a:p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(%)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Átlagos terület</a:t>
                      </a:r>
                    </a:p>
                    <a:p>
                      <a:pPr indent="0" lvl="0" mar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(ha)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 ha alatt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124,4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67,2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456,4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9,0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3,7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10-50 ha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44,9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24,2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953,8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18,9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21,3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50-300 ha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13,9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7,4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1643,2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32,5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118,2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300-1000 ha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1,4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0,8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717,8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512,7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1000 ha felett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0,62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0,3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1285,0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25,4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2072,6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3952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Összesen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185,2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100,0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5056,3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100,0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20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27,3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639" name="Shape 639"/>
          <p:cNvSpPr txBox="1"/>
          <p:nvPr/>
        </p:nvSpPr>
        <p:spPr>
          <a:xfrm>
            <a:off x="250825" y="5445125"/>
            <a:ext cx="32766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Forrás: MVH, 2010 SAPS támogatások alapján</a:t>
            </a:r>
          </a:p>
        </p:txBody>
      </p:sp>
      <p:sp>
        <p:nvSpPr>
          <p:cNvPr id="640" name="Shape 640"/>
          <p:cNvSpPr txBox="1"/>
          <p:nvPr/>
        </p:nvSpPr>
        <p:spPr>
          <a:xfrm>
            <a:off x="250825" y="260350"/>
            <a:ext cx="1835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Birtokstruktúra</a:t>
            </a:r>
          </a:p>
        </p:txBody>
      </p:sp>
      <p:sp>
        <p:nvSpPr>
          <p:cNvPr id="641" name="Shape 64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Shape 647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Megjegyzés: *100 hekktárra jutó kifizetés összege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 MVH, 2011 alapján</a:t>
            </a:r>
          </a:p>
        </p:txBody>
      </p:sp>
      <p:sp>
        <p:nvSpPr>
          <p:cNvPr id="648" name="Shape 648"/>
          <p:cNvSpPr txBox="1"/>
          <p:nvPr>
            <p:ph idx="1" type="body"/>
          </p:nvPr>
        </p:nvSpPr>
        <p:spPr>
          <a:xfrm>
            <a:off x="323850" y="1341437"/>
            <a:ext cx="417195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9" name="Shape 649"/>
          <p:cNvSpPr txBox="1"/>
          <p:nvPr/>
        </p:nvSpPr>
        <p:spPr>
          <a:xfrm>
            <a:off x="1042987" y="5395912"/>
            <a:ext cx="32702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Megjegyzés: *100 hekktárra jutó kifizetés összege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 MVH, 2011 alapján</a:t>
            </a:r>
          </a:p>
        </p:txBody>
      </p:sp>
      <p:grpSp>
        <p:nvGrpSpPr>
          <p:cNvPr id="650" name="Shape 650"/>
          <p:cNvGrpSpPr/>
          <p:nvPr/>
        </p:nvGrpSpPr>
        <p:grpSpPr>
          <a:xfrm>
            <a:off x="971550" y="1773237"/>
            <a:ext cx="7129462" cy="3470275"/>
            <a:chOff x="971550" y="1773237"/>
            <a:chExt cx="7129462" cy="3470275"/>
          </a:xfrm>
        </p:grpSpPr>
        <p:sp>
          <p:nvSpPr>
            <p:cNvPr id="651" name="Shape 651"/>
            <p:cNvSpPr txBox="1"/>
            <p:nvPr/>
          </p:nvSpPr>
          <p:spPr>
            <a:xfrm>
              <a:off x="6418262" y="4878387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100,0</a:t>
              </a:r>
            </a:p>
          </p:txBody>
        </p:sp>
        <p:sp>
          <p:nvSpPr>
            <p:cNvPr id="652" name="Shape 652"/>
            <p:cNvSpPr txBox="1"/>
            <p:nvPr/>
          </p:nvSpPr>
          <p:spPr>
            <a:xfrm>
              <a:off x="4108450" y="4878387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100,0</a:t>
              </a:r>
            </a:p>
          </p:txBody>
        </p:sp>
        <p:sp>
          <p:nvSpPr>
            <p:cNvPr id="653" name="Shape 653"/>
            <p:cNvSpPr txBox="1"/>
            <p:nvPr/>
          </p:nvSpPr>
          <p:spPr>
            <a:xfrm>
              <a:off x="971550" y="4878387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Összesen</a:t>
              </a:r>
            </a:p>
          </p:txBody>
        </p:sp>
        <p:sp>
          <p:nvSpPr>
            <p:cNvPr id="654" name="Shape 654"/>
            <p:cNvSpPr txBox="1"/>
            <p:nvPr/>
          </p:nvSpPr>
          <p:spPr>
            <a:xfrm>
              <a:off x="6418262" y="4513262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38,6</a:t>
              </a:r>
            </a:p>
          </p:txBody>
        </p:sp>
        <p:sp>
          <p:nvSpPr>
            <p:cNvPr id="655" name="Shape 655"/>
            <p:cNvSpPr txBox="1"/>
            <p:nvPr/>
          </p:nvSpPr>
          <p:spPr>
            <a:xfrm>
              <a:off x="4108450" y="4513262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95,4</a:t>
              </a:r>
            </a:p>
          </p:txBody>
        </p:sp>
        <p:sp>
          <p:nvSpPr>
            <p:cNvPr id="656" name="Shape 656"/>
            <p:cNvSpPr txBox="1"/>
            <p:nvPr/>
          </p:nvSpPr>
          <p:spPr>
            <a:xfrm>
              <a:off x="971550" y="4513262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I. (16,9* alatt)</a:t>
              </a:r>
            </a:p>
          </p:txBody>
        </p:sp>
        <p:sp>
          <p:nvSpPr>
            <p:cNvPr id="657" name="Shape 657"/>
            <p:cNvSpPr txBox="1"/>
            <p:nvPr/>
          </p:nvSpPr>
          <p:spPr>
            <a:xfrm>
              <a:off x="6418262" y="4148137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22,0</a:t>
              </a:r>
            </a:p>
          </p:txBody>
        </p:sp>
        <p:sp>
          <p:nvSpPr>
            <p:cNvPr id="658" name="Shape 658"/>
            <p:cNvSpPr txBox="1"/>
            <p:nvPr/>
          </p:nvSpPr>
          <p:spPr>
            <a:xfrm>
              <a:off x="4108450" y="4148137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3,5</a:t>
              </a:r>
            </a:p>
          </p:txBody>
        </p:sp>
        <p:sp>
          <p:nvSpPr>
            <p:cNvPr id="659" name="Shape 659"/>
            <p:cNvSpPr txBox="1"/>
            <p:nvPr/>
          </p:nvSpPr>
          <p:spPr>
            <a:xfrm>
              <a:off x="971550" y="4148137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II. (16,9-50)</a:t>
              </a:r>
            </a:p>
          </p:txBody>
        </p:sp>
        <p:sp>
          <p:nvSpPr>
            <p:cNvPr id="660" name="Shape 660"/>
            <p:cNvSpPr txBox="1"/>
            <p:nvPr/>
          </p:nvSpPr>
          <p:spPr>
            <a:xfrm>
              <a:off x="6418262" y="3783012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8,3</a:t>
              </a:r>
            </a:p>
          </p:txBody>
        </p:sp>
        <p:sp>
          <p:nvSpPr>
            <p:cNvPr id="661" name="Shape 661"/>
            <p:cNvSpPr txBox="1"/>
            <p:nvPr/>
          </p:nvSpPr>
          <p:spPr>
            <a:xfrm>
              <a:off x="4108450" y="3783012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0,6</a:t>
              </a:r>
            </a:p>
          </p:txBody>
        </p:sp>
        <p:sp>
          <p:nvSpPr>
            <p:cNvPr id="662" name="Shape 662"/>
            <p:cNvSpPr txBox="1"/>
            <p:nvPr/>
          </p:nvSpPr>
          <p:spPr>
            <a:xfrm>
              <a:off x="971550" y="3783012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III. (50-100)</a:t>
              </a:r>
            </a:p>
          </p:txBody>
        </p:sp>
        <p:sp>
          <p:nvSpPr>
            <p:cNvPr id="663" name="Shape 663"/>
            <p:cNvSpPr txBox="1"/>
            <p:nvPr/>
          </p:nvSpPr>
          <p:spPr>
            <a:xfrm>
              <a:off x="6418262" y="3417887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9,5</a:t>
              </a:r>
            </a:p>
          </p:txBody>
        </p:sp>
        <p:sp>
          <p:nvSpPr>
            <p:cNvPr id="664" name="Shape 664"/>
            <p:cNvSpPr txBox="1"/>
            <p:nvPr/>
          </p:nvSpPr>
          <p:spPr>
            <a:xfrm>
              <a:off x="4108450" y="3417887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0,3</a:t>
              </a:r>
            </a:p>
          </p:txBody>
        </p:sp>
        <p:sp>
          <p:nvSpPr>
            <p:cNvPr id="665" name="Shape 665"/>
            <p:cNvSpPr txBox="1"/>
            <p:nvPr/>
          </p:nvSpPr>
          <p:spPr>
            <a:xfrm>
              <a:off x="971550" y="3417887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IV. (100-200)</a:t>
              </a:r>
            </a:p>
          </p:txBody>
        </p:sp>
        <p:sp>
          <p:nvSpPr>
            <p:cNvPr id="666" name="Shape 666"/>
            <p:cNvSpPr txBox="1"/>
            <p:nvPr/>
          </p:nvSpPr>
          <p:spPr>
            <a:xfrm>
              <a:off x="6418262" y="3052762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6,6</a:t>
              </a:r>
            </a:p>
          </p:txBody>
        </p:sp>
        <p:sp>
          <p:nvSpPr>
            <p:cNvPr id="667" name="Shape 667"/>
            <p:cNvSpPr txBox="1"/>
            <p:nvPr/>
          </p:nvSpPr>
          <p:spPr>
            <a:xfrm>
              <a:off x="4108450" y="3052762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0,1</a:t>
              </a:r>
            </a:p>
          </p:txBody>
        </p:sp>
        <p:sp>
          <p:nvSpPr>
            <p:cNvPr id="668" name="Shape 668"/>
            <p:cNvSpPr txBox="1"/>
            <p:nvPr/>
          </p:nvSpPr>
          <p:spPr>
            <a:xfrm>
              <a:off x="971550" y="3052762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V. (200-300)</a:t>
              </a:r>
            </a:p>
          </p:txBody>
        </p:sp>
        <p:sp>
          <p:nvSpPr>
            <p:cNvPr id="669" name="Shape 669"/>
            <p:cNvSpPr txBox="1"/>
            <p:nvPr/>
          </p:nvSpPr>
          <p:spPr>
            <a:xfrm>
              <a:off x="6418262" y="2687637"/>
              <a:ext cx="168275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15,0</a:t>
              </a:r>
            </a:p>
          </p:txBody>
        </p:sp>
        <p:sp>
          <p:nvSpPr>
            <p:cNvPr id="670" name="Shape 670"/>
            <p:cNvSpPr txBox="1"/>
            <p:nvPr/>
          </p:nvSpPr>
          <p:spPr>
            <a:xfrm>
              <a:off x="4108450" y="2687637"/>
              <a:ext cx="2309812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0,1</a:t>
              </a:r>
            </a:p>
          </p:txBody>
        </p:sp>
        <p:sp>
          <p:nvSpPr>
            <p:cNvPr id="671" name="Shape 671"/>
            <p:cNvSpPr txBox="1"/>
            <p:nvPr/>
          </p:nvSpPr>
          <p:spPr>
            <a:xfrm>
              <a:off x="971550" y="2687637"/>
              <a:ext cx="3136900" cy="3651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VI. (300 felett)</a:t>
              </a:r>
            </a:p>
          </p:txBody>
        </p:sp>
        <p:sp>
          <p:nvSpPr>
            <p:cNvPr id="672" name="Shape 672"/>
            <p:cNvSpPr txBox="1"/>
            <p:nvPr/>
          </p:nvSpPr>
          <p:spPr>
            <a:xfrm>
              <a:off x="6418262" y="1773237"/>
              <a:ext cx="1682750" cy="91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Kifizetések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(%)</a:t>
              </a:r>
            </a:p>
          </p:txBody>
        </p:sp>
        <p:sp>
          <p:nvSpPr>
            <p:cNvPr id="673" name="Shape 673"/>
            <p:cNvSpPr txBox="1"/>
            <p:nvPr/>
          </p:nvSpPr>
          <p:spPr>
            <a:xfrm>
              <a:off x="4108450" y="1773237"/>
              <a:ext cx="2309812" cy="91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Kedvezményezettek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(%)</a:t>
              </a:r>
            </a:p>
          </p:txBody>
        </p:sp>
        <p:sp>
          <p:nvSpPr>
            <p:cNvPr id="674" name="Shape 674"/>
            <p:cNvSpPr txBox="1"/>
            <p:nvPr/>
          </p:nvSpPr>
          <p:spPr>
            <a:xfrm>
              <a:off x="971550" y="1773237"/>
              <a:ext cx="31369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Kifizetési csoportok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(ezer EUR)</a:t>
              </a:r>
            </a:p>
          </p:txBody>
        </p:sp>
        <p:cxnSp>
          <p:nvCxnSpPr>
            <p:cNvPr id="675" name="Shape 675"/>
            <p:cNvCxnSpPr/>
            <p:nvPr/>
          </p:nvCxnSpPr>
          <p:spPr>
            <a:xfrm>
              <a:off x="971550" y="1773237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76" name="Shape 676"/>
            <p:cNvCxnSpPr/>
            <p:nvPr/>
          </p:nvCxnSpPr>
          <p:spPr>
            <a:xfrm>
              <a:off x="971550" y="5243512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77" name="Shape 677"/>
            <p:cNvCxnSpPr/>
            <p:nvPr/>
          </p:nvCxnSpPr>
          <p:spPr>
            <a:xfrm>
              <a:off x="971550" y="1773237"/>
              <a:ext cx="0" cy="34702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78" name="Shape 678"/>
            <p:cNvCxnSpPr/>
            <p:nvPr/>
          </p:nvCxnSpPr>
          <p:spPr>
            <a:xfrm>
              <a:off x="8101012" y="1773237"/>
              <a:ext cx="0" cy="34702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79" name="Shape 679"/>
            <p:cNvCxnSpPr/>
            <p:nvPr/>
          </p:nvCxnSpPr>
          <p:spPr>
            <a:xfrm>
              <a:off x="971550" y="2687637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0" name="Shape 680"/>
            <p:cNvCxnSpPr/>
            <p:nvPr/>
          </p:nvCxnSpPr>
          <p:spPr>
            <a:xfrm>
              <a:off x="4108450" y="1773237"/>
              <a:ext cx="0" cy="34702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1" name="Shape 681"/>
            <p:cNvCxnSpPr/>
            <p:nvPr/>
          </p:nvCxnSpPr>
          <p:spPr>
            <a:xfrm>
              <a:off x="6418262" y="1773237"/>
              <a:ext cx="0" cy="34702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2" name="Shape 682"/>
            <p:cNvCxnSpPr/>
            <p:nvPr/>
          </p:nvCxnSpPr>
          <p:spPr>
            <a:xfrm>
              <a:off x="971550" y="3052762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3" name="Shape 683"/>
            <p:cNvCxnSpPr/>
            <p:nvPr/>
          </p:nvCxnSpPr>
          <p:spPr>
            <a:xfrm>
              <a:off x="971550" y="3417887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4" name="Shape 684"/>
            <p:cNvCxnSpPr/>
            <p:nvPr/>
          </p:nvCxnSpPr>
          <p:spPr>
            <a:xfrm>
              <a:off x="971550" y="3783012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5" name="Shape 685"/>
            <p:cNvCxnSpPr/>
            <p:nvPr/>
          </p:nvCxnSpPr>
          <p:spPr>
            <a:xfrm>
              <a:off x="971550" y="4148137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6" name="Shape 686"/>
            <p:cNvCxnSpPr/>
            <p:nvPr/>
          </p:nvCxnSpPr>
          <p:spPr>
            <a:xfrm>
              <a:off x="971550" y="4513262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87" name="Shape 687"/>
            <p:cNvCxnSpPr/>
            <p:nvPr/>
          </p:nvCxnSpPr>
          <p:spPr>
            <a:xfrm>
              <a:off x="971550" y="4878387"/>
              <a:ext cx="71294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688" name="Shape 688"/>
          <p:cNvSpPr txBox="1"/>
          <p:nvPr/>
        </p:nvSpPr>
        <p:spPr>
          <a:xfrm>
            <a:off x="323850" y="1168400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Gazdaságok megoszlása SAPS kifizetési kategóriák alapján (2010)</a:t>
            </a:r>
          </a:p>
        </p:txBody>
      </p:sp>
      <p:sp>
        <p:nvSpPr>
          <p:cNvPr id="689" name="Shape 689"/>
          <p:cNvSpPr txBox="1"/>
          <p:nvPr/>
        </p:nvSpPr>
        <p:spPr>
          <a:xfrm>
            <a:off x="250825" y="260350"/>
            <a:ext cx="20256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Birtokstruktúra II</a:t>
            </a:r>
          </a:p>
        </p:txBody>
      </p:sp>
      <p:sp>
        <p:nvSpPr>
          <p:cNvPr id="690" name="Shape 690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Shape 695"/>
          <p:cNvSpPr txBox="1"/>
          <p:nvPr>
            <p:ph type="title"/>
          </p:nvPr>
        </p:nvSpPr>
        <p:spPr>
          <a:xfrm>
            <a:off x="323850" y="0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Földbérleti díjak művelési áganként</a:t>
            </a:r>
          </a:p>
        </p:txBody>
      </p:sp>
      <p:sp>
        <p:nvSpPr>
          <p:cNvPr id="696" name="Shape 696"/>
          <p:cNvSpPr txBox="1"/>
          <p:nvPr/>
        </p:nvSpPr>
        <p:spPr>
          <a:xfrm>
            <a:off x="684212" y="6165850"/>
            <a:ext cx="14446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KSH, 2011</a:t>
            </a:r>
          </a:p>
        </p:txBody>
      </p:sp>
      <p:sp>
        <p:nvSpPr>
          <p:cNvPr id="697" name="Shape 697"/>
          <p:cNvSpPr txBox="1"/>
          <p:nvPr>
            <p:ph idx="1" type="body"/>
          </p:nvPr>
        </p:nvSpPr>
        <p:spPr>
          <a:xfrm>
            <a:off x="4648200" y="1341437"/>
            <a:ext cx="417195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98" name="Shape 69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187" y="781050"/>
            <a:ext cx="7920037" cy="5299075"/>
          </a:xfrm>
          <a:prstGeom prst="rect">
            <a:avLst/>
          </a:prstGeom>
          <a:noFill/>
          <a:ln>
            <a:noFill/>
          </a:ln>
        </p:spPr>
      </p:pic>
      <p:sp>
        <p:nvSpPr>
          <p:cNvPr id="699" name="Shape 69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Shape 704"/>
          <p:cNvSpPr txBox="1"/>
          <p:nvPr>
            <p:ph type="title"/>
          </p:nvPr>
        </p:nvSpPr>
        <p:spPr>
          <a:xfrm>
            <a:off x="323850" y="115887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Földbérleti díjak változása</a:t>
            </a:r>
          </a:p>
        </p:txBody>
      </p:sp>
      <p:sp>
        <p:nvSpPr>
          <p:cNvPr id="705" name="Shape 705"/>
          <p:cNvSpPr txBox="1"/>
          <p:nvPr/>
        </p:nvSpPr>
        <p:spPr>
          <a:xfrm>
            <a:off x="684212" y="5876925"/>
            <a:ext cx="20256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Megjegyzés * index: 2004=100%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KSH, 2011</a:t>
            </a:r>
          </a:p>
        </p:txBody>
      </p:sp>
      <p:grpSp>
        <p:nvGrpSpPr>
          <p:cNvPr id="706" name="Shape 706"/>
          <p:cNvGrpSpPr/>
          <p:nvPr/>
        </p:nvGrpSpPr>
        <p:grpSpPr>
          <a:xfrm>
            <a:off x="611187" y="1268412"/>
            <a:ext cx="8208963" cy="4537075"/>
            <a:chOff x="611187" y="1628775"/>
            <a:chExt cx="8208963" cy="4537075"/>
          </a:xfrm>
        </p:grpSpPr>
        <p:sp>
          <p:nvSpPr>
            <p:cNvPr id="707" name="Shape 707"/>
            <p:cNvSpPr txBox="1"/>
            <p:nvPr/>
          </p:nvSpPr>
          <p:spPr>
            <a:xfrm>
              <a:off x="6878637" y="5360987"/>
              <a:ext cx="1941512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284,4</a:t>
              </a:r>
            </a:p>
          </p:txBody>
        </p:sp>
        <p:sp>
          <p:nvSpPr>
            <p:cNvPr id="708" name="Shape 708"/>
            <p:cNvSpPr txBox="1"/>
            <p:nvPr/>
          </p:nvSpPr>
          <p:spPr>
            <a:xfrm>
              <a:off x="4938712" y="5360987"/>
              <a:ext cx="19399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12,8</a:t>
              </a:r>
            </a:p>
          </p:txBody>
        </p:sp>
        <p:sp>
          <p:nvSpPr>
            <p:cNvPr id="709" name="Shape 709"/>
            <p:cNvSpPr txBox="1"/>
            <p:nvPr/>
          </p:nvSpPr>
          <p:spPr>
            <a:xfrm>
              <a:off x="3224212" y="5360987"/>
              <a:ext cx="1714500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4,5</a:t>
              </a:r>
            </a:p>
          </p:txBody>
        </p:sp>
        <p:sp>
          <p:nvSpPr>
            <p:cNvPr id="710" name="Shape 710"/>
            <p:cNvSpPr txBox="1"/>
            <p:nvPr/>
          </p:nvSpPr>
          <p:spPr>
            <a:xfrm>
              <a:off x="611187" y="5360987"/>
              <a:ext cx="26130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Erdő</a:t>
              </a:r>
            </a:p>
          </p:txBody>
        </p:sp>
        <p:sp>
          <p:nvSpPr>
            <p:cNvPr id="711" name="Shape 711"/>
            <p:cNvSpPr txBox="1"/>
            <p:nvPr/>
          </p:nvSpPr>
          <p:spPr>
            <a:xfrm>
              <a:off x="6878637" y="4556125"/>
              <a:ext cx="1941512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210,5</a:t>
              </a:r>
            </a:p>
          </p:txBody>
        </p:sp>
        <p:sp>
          <p:nvSpPr>
            <p:cNvPr id="712" name="Shape 712"/>
            <p:cNvSpPr txBox="1"/>
            <p:nvPr/>
          </p:nvSpPr>
          <p:spPr>
            <a:xfrm>
              <a:off x="4938712" y="4556125"/>
              <a:ext cx="19399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32,0</a:t>
              </a:r>
            </a:p>
          </p:txBody>
        </p:sp>
        <p:sp>
          <p:nvSpPr>
            <p:cNvPr id="713" name="Shape 713"/>
            <p:cNvSpPr txBox="1"/>
            <p:nvPr/>
          </p:nvSpPr>
          <p:spPr>
            <a:xfrm>
              <a:off x="3224212" y="4556125"/>
              <a:ext cx="1714500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15,2</a:t>
              </a:r>
            </a:p>
          </p:txBody>
        </p:sp>
        <p:sp>
          <p:nvSpPr>
            <p:cNvPr id="714" name="Shape 714"/>
            <p:cNvSpPr txBox="1"/>
            <p:nvPr/>
          </p:nvSpPr>
          <p:spPr>
            <a:xfrm>
              <a:off x="611187" y="4556125"/>
              <a:ext cx="26130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Gyümölcsös</a:t>
              </a:r>
            </a:p>
          </p:txBody>
        </p:sp>
        <p:sp>
          <p:nvSpPr>
            <p:cNvPr id="715" name="Shape 715"/>
            <p:cNvSpPr txBox="1"/>
            <p:nvPr/>
          </p:nvSpPr>
          <p:spPr>
            <a:xfrm>
              <a:off x="6878637" y="3751262"/>
              <a:ext cx="1941512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168,4</a:t>
              </a:r>
            </a:p>
          </p:txBody>
        </p:sp>
        <p:sp>
          <p:nvSpPr>
            <p:cNvPr id="716" name="Shape 716"/>
            <p:cNvSpPr txBox="1"/>
            <p:nvPr/>
          </p:nvSpPr>
          <p:spPr>
            <a:xfrm>
              <a:off x="4938712" y="3751262"/>
              <a:ext cx="19399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42,6</a:t>
              </a:r>
            </a:p>
          </p:txBody>
        </p:sp>
        <p:sp>
          <p:nvSpPr>
            <p:cNvPr id="717" name="Shape 717"/>
            <p:cNvSpPr txBox="1"/>
            <p:nvPr/>
          </p:nvSpPr>
          <p:spPr>
            <a:xfrm>
              <a:off x="3224212" y="3751262"/>
              <a:ext cx="1714500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25,3</a:t>
              </a:r>
            </a:p>
          </p:txBody>
        </p:sp>
        <p:sp>
          <p:nvSpPr>
            <p:cNvPr id="718" name="Shape 718"/>
            <p:cNvSpPr txBox="1"/>
            <p:nvPr/>
          </p:nvSpPr>
          <p:spPr>
            <a:xfrm>
              <a:off x="611187" y="3751262"/>
              <a:ext cx="26130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Szőlő</a:t>
              </a:r>
            </a:p>
          </p:txBody>
        </p:sp>
        <p:sp>
          <p:nvSpPr>
            <p:cNvPr id="719" name="Shape 719"/>
            <p:cNvSpPr txBox="1"/>
            <p:nvPr/>
          </p:nvSpPr>
          <p:spPr>
            <a:xfrm>
              <a:off x="6878637" y="2946400"/>
              <a:ext cx="1941512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222,2</a:t>
              </a:r>
            </a:p>
          </p:txBody>
        </p:sp>
        <p:sp>
          <p:nvSpPr>
            <p:cNvPr id="720" name="Shape 720"/>
            <p:cNvSpPr txBox="1"/>
            <p:nvPr/>
          </p:nvSpPr>
          <p:spPr>
            <a:xfrm>
              <a:off x="4938712" y="2946400"/>
              <a:ext cx="19399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12,0</a:t>
              </a:r>
            </a:p>
          </p:txBody>
        </p:sp>
        <p:sp>
          <p:nvSpPr>
            <p:cNvPr id="721" name="Shape 721"/>
            <p:cNvSpPr txBox="1"/>
            <p:nvPr/>
          </p:nvSpPr>
          <p:spPr>
            <a:xfrm>
              <a:off x="3224212" y="2946400"/>
              <a:ext cx="1714500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5,4</a:t>
              </a:r>
            </a:p>
          </p:txBody>
        </p:sp>
        <p:sp>
          <p:nvSpPr>
            <p:cNvPr id="722" name="Shape 722"/>
            <p:cNvSpPr txBox="1"/>
            <p:nvPr/>
          </p:nvSpPr>
          <p:spPr>
            <a:xfrm>
              <a:off x="611187" y="2946400"/>
              <a:ext cx="2613025" cy="80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Gyep</a:t>
              </a:r>
            </a:p>
          </p:txBody>
        </p:sp>
        <p:sp>
          <p:nvSpPr>
            <p:cNvPr id="723" name="Shape 723"/>
            <p:cNvSpPr txBox="1"/>
            <p:nvPr/>
          </p:nvSpPr>
          <p:spPr>
            <a:xfrm>
              <a:off x="6878637" y="2146300"/>
              <a:ext cx="1941512" cy="8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182,4</a:t>
              </a:r>
            </a:p>
          </p:txBody>
        </p:sp>
        <p:sp>
          <p:nvSpPr>
            <p:cNvPr id="724" name="Shape 724"/>
            <p:cNvSpPr txBox="1"/>
            <p:nvPr/>
          </p:nvSpPr>
          <p:spPr>
            <a:xfrm>
              <a:off x="4938712" y="2146300"/>
              <a:ext cx="1939925" cy="8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25,9</a:t>
              </a:r>
            </a:p>
          </p:txBody>
        </p:sp>
        <p:sp>
          <p:nvSpPr>
            <p:cNvPr id="725" name="Shape 725"/>
            <p:cNvSpPr txBox="1"/>
            <p:nvPr/>
          </p:nvSpPr>
          <p:spPr>
            <a:xfrm>
              <a:off x="3224212" y="2146300"/>
              <a:ext cx="1714500" cy="8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14,2</a:t>
              </a:r>
            </a:p>
          </p:txBody>
        </p:sp>
        <p:sp>
          <p:nvSpPr>
            <p:cNvPr id="726" name="Shape 726"/>
            <p:cNvSpPr txBox="1"/>
            <p:nvPr/>
          </p:nvSpPr>
          <p:spPr>
            <a:xfrm>
              <a:off x="611187" y="2146300"/>
              <a:ext cx="2613025" cy="8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Szántó</a:t>
              </a:r>
            </a:p>
          </p:txBody>
        </p:sp>
        <p:sp>
          <p:nvSpPr>
            <p:cNvPr id="727" name="Shape 727"/>
            <p:cNvSpPr txBox="1"/>
            <p:nvPr/>
          </p:nvSpPr>
          <p:spPr>
            <a:xfrm>
              <a:off x="6878637" y="1628775"/>
              <a:ext cx="1941512" cy="517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Változás*</a:t>
              </a:r>
            </a:p>
          </p:txBody>
        </p:sp>
        <p:sp>
          <p:nvSpPr>
            <p:cNvPr id="728" name="Shape 728"/>
            <p:cNvSpPr txBox="1"/>
            <p:nvPr/>
          </p:nvSpPr>
          <p:spPr>
            <a:xfrm>
              <a:off x="4938712" y="1628775"/>
              <a:ext cx="1939925" cy="517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2010</a:t>
              </a:r>
            </a:p>
          </p:txBody>
        </p:sp>
        <p:sp>
          <p:nvSpPr>
            <p:cNvPr id="729" name="Shape 729"/>
            <p:cNvSpPr txBox="1"/>
            <p:nvPr/>
          </p:nvSpPr>
          <p:spPr>
            <a:xfrm>
              <a:off x="3224212" y="1628775"/>
              <a:ext cx="1714500" cy="517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2004</a:t>
              </a:r>
            </a:p>
          </p:txBody>
        </p:sp>
        <p:sp>
          <p:nvSpPr>
            <p:cNvPr id="730" name="Shape 730"/>
            <p:cNvSpPr txBox="1"/>
            <p:nvPr/>
          </p:nvSpPr>
          <p:spPr>
            <a:xfrm>
              <a:off x="611187" y="1628775"/>
              <a:ext cx="2613025" cy="5175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560"/>
                </a:spcBef>
                <a:buSzPct val="25000"/>
                <a:buFont typeface="Times New Roman"/>
                <a:buNone/>
              </a:pPr>
              <a:r>
                <a:rPr b="0" i="0" lang="en-US" sz="2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731" name="Shape 731"/>
            <p:cNvCxnSpPr/>
            <p:nvPr/>
          </p:nvCxnSpPr>
          <p:spPr>
            <a:xfrm>
              <a:off x="611187" y="1628775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2" name="Shape 732"/>
            <p:cNvCxnSpPr/>
            <p:nvPr/>
          </p:nvCxnSpPr>
          <p:spPr>
            <a:xfrm>
              <a:off x="611187" y="6165850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3" name="Shape 733"/>
            <p:cNvCxnSpPr/>
            <p:nvPr/>
          </p:nvCxnSpPr>
          <p:spPr>
            <a:xfrm>
              <a:off x="611187" y="1628775"/>
              <a:ext cx="0" cy="45370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4" name="Shape 734"/>
            <p:cNvCxnSpPr/>
            <p:nvPr/>
          </p:nvCxnSpPr>
          <p:spPr>
            <a:xfrm>
              <a:off x="8820150" y="1628775"/>
              <a:ext cx="0" cy="45370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5" name="Shape 735"/>
            <p:cNvCxnSpPr/>
            <p:nvPr/>
          </p:nvCxnSpPr>
          <p:spPr>
            <a:xfrm>
              <a:off x="611187" y="2146300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6" name="Shape 736"/>
            <p:cNvCxnSpPr/>
            <p:nvPr/>
          </p:nvCxnSpPr>
          <p:spPr>
            <a:xfrm>
              <a:off x="3224212" y="1628775"/>
              <a:ext cx="0" cy="45370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7" name="Shape 737"/>
            <p:cNvCxnSpPr/>
            <p:nvPr/>
          </p:nvCxnSpPr>
          <p:spPr>
            <a:xfrm>
              <a:off x="4938712" y="1628775"/>
              <a:ext cx="0" cy="45370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8" name="Shape 738"/>
            <p:cNvCxnSpPr/>
            <p:nvPr/>
          </p:nvCxnSpPr>
          <p:spPr>
            <a:xfrm>
              <a:off x="6878637" y="1628775"/>
              <a:ext cx="0" cy="453707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39" name="Shape 739"/>
            <p:cNvCxnSpPr/>
            <p:nvPr/>
          </p:nvCxnSpPr>
          <p:spPr>
            <a:xfrm>
              <a:off x="611187" y="2946400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40" name="Shape 740"/>
            <p:cNvCxnSpPr/>
            <p:nvPr/>
          </p:nvCxnSpPr>
          <p:spPr>
            <a:xfrm>
              <a:off x="611187" y="3751262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41" name="Shape 741"/>
            <p:cNvCxnSpPr/>
            <p:nvPr/>
          </p:nvCxnSpPr>
          <p:spPr>
            <a:xfrm>
              <a:off x="611187" y="4556125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742" name="Shape 742"/>
            <p:cNvCxnSpPr/>
            <p:nvPr/>
          </p:nvCxnSpPr>
          <p:spPr>
            <a:xfrm>
              <a:off x="611187" y="5360987"/>
              <a:ext cx="82089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743" name="Shape 743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Shape 749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Szántóföld bérleti díja régiók és földminőség szerint, 2011. január (ezer Ft/ha) </a:t>
            </a:r>
          </a:p>
        </p:txBody>
      </p:sp>
      <p:sp>
        <p:nvSpPr>
          <p:cNvPr id="750" name="Shape 750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1" name="Shape 751"/>
          <p:cNvSpPr txBox="1"/>
          <p:nvPr/>
        </p:nvSpPr>
        <p:spPr>
          <a:xfrm>
            <a:off x="684212" y="6092825"/>
            <a:ext cx="1738312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Forrás:MGSZH, 2011 alapján </a:t>
            </a:r>
          </a:p>
        </p:txBody>
      </p:sp>
      <p:sp>
        <p:nvSpPr>
          <p:cNvPr id="752" name="Shape 752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3" name="Shape 753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754" name="Shape 754"/>
          <p:cNvGrpSpPr/>
          <p:nvPr/>
        </p:nvGrpSpPr>
        <p:grpSpPr>
          <a:xfrm>
            <a:off x="684212" y="1557337"/>
            <a:ext cx="7488238" cy="4264025"/>
            <a:chOff x="684212" y="1557337"/>
            <a:chExt cx="7488238" cy="4264025"/>
          </a:xfrm>
        </p:grpSpPr>
        <p:sp>
          <p:nvSpPr>
            <p:cNvPr id="755" name="Shape 755"/>
            <p:cNvSpPr txBox="1"/>
            <p:nvPr/>
          </p:nvSpPr>
          <p:spPr>
            <a:xfrm>
              <a:off x="6759575" y="5400675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35-60</a:t>
              </a:r>
            </a:p>
          </p:txBody>
        </p:sp>
        <p:sp>
          <p:nvSpPr>
            <p:cNvPr id="756" name="Shape 756"/>
            <p:cNvSpPr txBox="1"/>
            <p:nvPr/>
          </p:nvSpPr>
          <p:spPr>
            <a:xfrm>
              <a:off x="5534025" y="540067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25-50</a:t>
              </a:r>
            </a:p>
          </p:txBody>
        </p:sp>
        <p:sp>
          <p:nvSpPr>
            <p:cNvPr id="757" name="Shape 757"/>
            <p:cNvSpPr txBox="1"/>
            <p:nvPr/>
          </p:nvSpPr>
          <p:spPr>
            <a:xfrm>
              <a:off x="4308475" y="540067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20-45</a:t>
              </a:r>
            </a:p>
          </p:txBody>
        </p:sp>
        <p:sp>
          <p:nvSpPr>
            <p:cNvPr id="758" name="Shape 758"/>
            <p:cNvSpPr txBox="1"/>
            <p:nvPr/>
          </p:nvSpPr>
          <p:spPr>
            <a:xfrm>
              <a:off x="2959100" y="5400675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10-40</a:t>
              </a:r>
            </a:p>
          </p:txBody>
        </p:sp>
        <p:sp>
          <p:nvSpPr>
            <p:cNvPr id="759" name="Shape 759"/>
            <p:cNvSpPr txBox="1"/>
            <p:nvPr/>
          </p:nvSpPr>
          <p:spPr>
            <a:xfrm>
              <a:off x="684212" y="5400675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Dél-Alföld</a:t>
              </a:r>
            </a:p>
          </p:txBody>
        </p:sp>
        <p:sp>
          <p:nvSpPr>
            <p:cNvPr id="760" name="Shape 760"/>
            <p:cNvSpPr txBox="1"/>
            <p:nvPr/>
          </p:nvSpPr>
          <p:spPr>
            <a:xfrm>
              <a:off x="6759575" y="4981575"/>
              <a:ext cx="14128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30-70</a:t>
              </a:r>
            </a:p>
          </p:txBody>
        </p:sp>
        <p:sp>
          <p:nvSpPr>
            <p:cNvPr id="761" name="Shape 761"/>
            <p:cNvSpPr txBox="1"/>
            <p:nvPr/>
          </p:nvSpPr>
          <p:spPr>
            <a:xfrm>
              <a:off x="5534025" y="4981575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30-60</a:t>
              </a:r>
            </a:p>
          </p:txBody>
        </p:sp>
        <p:sp>
          <p:nvSpPr>
            <p:cNvPr id="762" name="Shape 762"/>
            <p:cNvSpPr txBox="1"/>
            <p:nvPr/>
          </p:nvSpPr>
          <p:spPr>
            <a:xfrm>
              <a:off x="4308475" y="4981575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20-50</a:t>
              </a:r>
            </a:p>
          </p:txBody>
        </p:sp>
        <p:sp>
          <p:nvSpPr>
            <p:cNvPr id="763" name="Shape 763"/>
            <p:cNvSpPr txBox="1"/>
            <p:nvPr/>
          </p:nvSpPr>
          <p:spPr>
            <a:xfrm>
              <a:off x="2959100" y="4981575"/>
              <a:ext cx="13493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10-40</a:t>
              </a:r>
            </a:p>
          </p:txBody>
        </p:sp>
        <p:sp>
          <p:nvSpPr>
            <p:cNvPr id="764" name="Shape 764"/>
            <p:cNvSpPr txBox="1"/>
            <p:nvPr/>
          </p:nvSpPr>
          <p:spPr>
            <a:xfrm>
              <a:off x="684212" y="4981575"/>
              <a:ext cx="2274887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Észak-Alföld</a:t>
              </a:r>
            </a:p>
          </p:txBody>
        </p:sp>
        <p:sp>
          <p:nvSpPr>
            <p:cNvPr id="765" name="Shape 765"/>
            <p:cNvSpPr txBox="1"/>
            <p:nvPr/>
          </p:nvSpPr>
          <p:spPr>
            <a:xfrm>
              <a:off x="6759575" y="4560887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25-60</a:t>
              </a:r>
            </a:p>
          </p:txBody>
        </p:sp>
        <p:sp>
          <p:nvSpPr>
            <p:cNvPr id="766" name="Shape 766"/>
            <p:cNvSpPr txBox="1"/>
            <p:nvPr/>
          </p:nvSpPr>
          <p:spPr>
            <a:xfrm>
              <a:off x="5534025" y="4560887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20-50</a:t>
              </a:r>
            </a:p>
          </p:txBody>
        </p:sp>
        <p:sp>
          <p:nvSpPr>
            <p:cNvPr id="767" name="Shape 767"/>
            <p:cNvSpPr txBox="1"/>
            <p:nvPr/>
          </p:nvSpPr>
          <p:spPr>
            <a:xfrm>
              <a:off x="4308475" y="4560887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15-40</a:t>
              </a:r>
            </a:p>
          </p:txBody>
        </p:sp>
        <p:sp>
          <p:nvSpPr>
            <p:cNvPr id="768" name="Shape 768"/>
            <p:cNvSpPr txBox="1"/>
            <p:nvPr/>
          </p:nvSpPr>
          <p:spPr>
            <a:xfrm>
              <a:off x="2959100" y="4560887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10-30</a:t>
              </a:r>
            </a:p>
          </p:txBody>
        </p:sp>
        <p:sp>
          <p:nvSpPr>
            <p:cNvPr id="769" name="Shape 769"/>
            <p:cNvSpPr txBox="1"/>
            <p:nvPr/>
          </p:nvSpPr>
          <p:spPr>
            <a:xfrm>
              <a:off x="684212" y="4560887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Észak-Magyarország</a:t>
              </a:r>
            </a:p>
          </p:txBody>
        </p:sp>
        <p:sp>
          <p:nvSpPr>
            <p:cNvPr id="770" name="Shape 770"/>
            <p:cNvSpPr txBox="1"/>
            <p:nvPr/>
          </p:nvSpPr>
          <p:spPr>
            <a:xfrm>
              <a:off x="6759575" y="4140200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30-110</a:t>
              </a:r>
            </a:p>
          </p:txBody>
        </p:sp>
        <p:sp>
          <p:nvSpPr>
            <p:cNvPr id="771" name="Shape 771"/>
            <p:cNvSpPr txBox="1"/>
            <p:nvPr/>
          </p:nvSpPr>
          <p:spPr>
            <a:xfrm>
              <a:off x="5534025" y="4140200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25-75</a:t>
              </a:r>
            </a:p>
          </p:txBody>
        </p:sp>
        <p:sp>
          <p:nvSpPr>
            <p:cNvPr id="772" name="Shape 772"/>
            <p:cNvSpPr txBox="1"/>
            <p:nvPr/>
          </p:nvSpPr>
          <p:spPr>
            <a:xfrm>
              <a:off x="4308475" y="4140200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20-60</a:t>
              </a:r>
            </a:p>
          </p:txBody>
        </p:sp>
        <p:sp>
          <p:nvSpPr>
            <p:cNvPr id="773" name="Shape 773"/>
            <p:cNvSpPr txBox="1"/>
            <p:nvPr/>
          </p:nvSpPr>
          <p:spPr>
            <a:xfrm>
              <a:off x="2959100" y="4140200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15-50</a:t>
              </a:r>
            </a:p>
          </p:txBody>
        </p:sp>
        <p:sp>
          <p:nvSpPr>
            <p:cNvPr id="774" name="Shape 774"/>
            <p:cNvSpPr txBox="1"/>
            <p:nvPr/>
          </p:nvSpPr>
          <p:spPr>
            <a:xfrm>
              <a:off x="684212" y="4140200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Dél-Dunántúl</a:t>
              </a:r>
            </a:p>
          </p:txBody>
        </p:sp>
        <p:sp>
          <p:nvSpPr>
            <p:cNvPr id="775" name="Shape 775"/>
            <p:cNvSpPr txBox="1"/>
            <p:nvPr/>
          </p:nvSpPr>
          <p:spPr>
            <a:xfrm>
              <a:off x="6759575" y="3719512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25-60</a:t>
              </a:r>
            </a:p>
          </p:txBody>
        </p:sp>
        <p:sp>
          <p:nvSpPr>
            <p:cNvPr id="776" name="Shape 776"/>
            <p:cNvSpPr txBox="1"/>
            <p:nvPr/>
          </p:nvSpPr>
          <p:spPr>
            <a:xfrm>
              <a:off x="5534025" y="371951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25-45</a:t>
              </a:r>
            </a:p>
          </p:txBody>
        </p:sp>
        <p:sp>
          <p:nvSpPr>
            <p:cNvPr id="777" name="Shape 777"/>
            <p:cNvSpPr txBox="1"/>
            <p:nvPr/>
          </p:nvSpPr>
          <p:spPr>
            <a:xfrm>
              <a:off x="4308475" y="371951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20-35</a:t>
              </a:r>
            </a:p>
          </p:txBody>
        </p:sp>
        <p:sp>
          <p:nvSpPr>
            <p:cNvPr id="778" name="Shape 778"/>
            <p:cNvSpPr txBox="1"/>
            <p:nvPr/>
          </p:nvSpPr>
          <p:spPr>
            <a:xfrm>
              <a:off x="2959100" y="3719512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10-25</a:t>
              </a:r>
            </a:p>
          </p:txBody>
        </p:sp>
        <p:sp>
          <p:nvSpPr>
            <p:cNvPr id="779" name="Shape 779"/>
            <p:cNvSpPr txBox="1"/>
            <p:nvPr/>
          </p:nvSpPr>
          <p:spPr>
            <a:xfrm>
              <a:off x="684212" y="3719512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Nyugat-Dunántúl</a:t>
              </a:r>
            </a:p>
          </p:txBody>
        </p:sp>
        <p:sp>
          <p:nvSpPr>
            <p:cNvPr id="780" name="Shape 780"/>
            <p:cNvSpPr txBox="1"/>
            <p:nvPr/>
          </p:nvSpPr>
          <p:spPr>
            <a:xfrm>
              <a:off x="6759575" y="3298825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25-60</a:t>
              </a:r>
            </a:p>
          </p:txBody>
        </p:sp>
        <p:sp>
          <p:nvSpPr>
            <p:cNvPr id="781" name="Shape 781"/>
            <p:cNvSpPr txBox="1"/>
            <p:nvPr/>
          </p:nvSpPr>
          <p:spPr>
            <a:xfrm>
              <a:off x="5534025" y="329882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20-50</a:t>
              </a:r>
            </a:p>
          </p:txBody>
        </p:sp>
        <p:sp>
          <p:nvSpPr>
            <p:cNvPr id="782" name="Shape 782"/>
            <p:cNvSpPr txBox="1"/>
            <p:nvPr/>
          </p:nvSpPr>
          <p:spPr>
            <a:xfrm>
              <a:off x="4308475" y="329882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15-40</a:t>
              </a:r>
            </a:p>
          </p:txBody>
        </p:sp>
        <p:sp>
          <p:nvSpPr>
            <p:cNvPr id="783" name="Shape 783"/>
            <p:cNvSpPr txBox="1"/>
            <p:nvPr/>
          </p:nvSpPr>
          <p:spPr>
            <a:xfrm>
              <a:off x="2959100" y="3298825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10-30</a:t>
              </a:r>
            </a:p>
          </p:txBody>
        </p:sp>
        <p:sp>
          <p:nvSpPr>
            <p:cNvPr id="784" name="Shape 784"/>
            <p:cNvSpPr txBox="1"/>
            <p:nvPr/>
          </p:nvSpPr>
          <p:spPr>
            <a:xfrm>
              <a:off x="684212" y="3298825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Közép-Dunántúl</a:t>
              </a:r>
            </a:p>
          </p:txBody>
        </p:sp>
        <p:sp>
          <p:nvSpPr>
            <p:cNvPr id="785" name="Shape 785"/>
            <p:cNvSpPr txBox="1"/>
            <p:nvPr/>
          </p:nvSpPr>
          <p:spPr>
            <a:xfrm>
              <a:off x="6759575" y="2879725"/>
              <a:ext cx="14128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35-45</a:t>
              </a:r>
            </a:p>
          </p:txBody>
        </p:sp>
        <p:sp>
          <p:nvSpPr>
            <p:cNvPr id="786" name="Shape 786"/>
            <p:cNvSpPr txBox="1"/>
            <p:nvPr/>
          </p:nvSpPr>
          <p:spPr>
            <a:xfrm>
              <a:off x="5534025" y="2879725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30-40</a:t>
              </a:r>
            </a:p>
          </p:txBody>
        </p:sp>
        <p:sp>
          <p:nvSpPr>
            <p:cNvPr id="787" name="Shape 787"/>
            <p:cNvSpPr txBox="1"/>
            <p:nvPr/>
          </p:nvSpPr>
          <p:spPr>
            <a:xfrm>
              <a:off x="4308475" y="2879725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25-35</a:t>
              </a:r>
            </a:p>
          </p:txBody>
        </p:sp>
        <p:sp>
          <p:nvSpPr>
            <p:cNvPr id="788" name="Shape 788"/>
            <p:cNvSpPr txBox="1"/>
            <p:nvPr/>
          </p:nvSpPr>
          <p:spPr>
            <a:xfrm>
              <a:off x="2959100" y="2879725"/>
              <a:ext cx="13493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20-25</a:t>
              </a:r>
            </a:p>
          </p:txBody>
        </p:sp>
        <p:sp>
          <p:nvSpPr>
            <p:cNvPr id="789" name="Shape 789"/>
            <p:cNvSpPr txBox="1"/>
            <p:nvPr/>
          </p:nvSpPr>
          <p:spPr>
            <a:xfrm>
              <a:off x="684212" y="2879725"/>
              <a:ext cx="2274887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Közép-Magyarország </a:t>
              </a:r>
            </a:p>
          </p:txBody>
        </p:sp>
        <p:sp>
          <p:nvSpPr>
            <p:cNvPr id="790" name="Shape 790"/>
            <p:cNvSpPr txBox="1"/>
            <p:nvPr/>
          </p:nvSpPr>
          <p:spPr>
            <a:xfrm>
              <a:off x="6759575" y="2239962"/>
              <a:ext cx="1412875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(30 Ak/ha felett)</a:t>
              </a:r>
            </a:p>
          </p:txBody>
        </p:sp>
        <p:sp>
          <p:nvSpPr>
            <p:cNvPr id="791" name="Shape 791"/>
            <p:cNvSpPr txBox="1"/>
            <p:nvPr/>
          </p:nvSpPr>
          <p:spPr>
            <a:xfrm>
              <a:off x="5534025" y="2239962"/>
              <a:ext cx="1225550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(25-30 Ak/ha)</a:t>
              </a:r>
            </a:p>
          </p:txBody>
        </p:sp>
        <p:sp>
          <p:nvSpPr>
            <p:cNvPr id="792" name="Shape 792"/>
            <p:cNvSpPr txBox="1"/>
            <p:nvPr/>
          </p:nvSpPr>
          <p:spPr>
            <a:xfrm>
              <a:off x="4308475" y="2239962"/>
              <a:ext cx="1225550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(17-25 Ak/ha)</a:t>
              </a:r>
            </a:p>
          </p:txBody>
        </p:sp>
        <p:sp>
          <p:nvSpPr>
            <p:cNvPr id="793" name="Shape 793"/>
            <p:cNvSpPr txBox="1"/>
            <p:nvPr/>
          </p:nvSpPr>
          <p:spPr>
            <a:xfrm>
              <a:off x="2959100" y="2239962"/>
              <a:ext cx="1349375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(17 Ak/ha alatt)</a:t>
              </a:r>
            </a:p>
          </p:txBody>
        </p:sp>
        <p:sp>
          <p:nvSpPr>
            <p:cNvPr id="794" name="Shape 794"/>
            <p:cNvSpPr txBox="1"/>
            <p:nvPr/>
          </p:nvSpPr>
          <p:spPr>
            <a:xfrm>
              <a:off x="6759575" y="1557337"/>
              <a:ext cx="1412875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Kiváló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795" name="Shape 795"/>
            <p:cNvSpPr txBox="1"/>
            <p:nvPr/>
          </p:nvSpPr>
          <p:spPr>
            <a:xfrm>
              <a:off x="5534025" y="1557337"/>
              <a:ext cx="1225550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Jó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796" name="Shape 796"/>
            <p:cNvSpPr txBox="1"/>
            <p:nvPr/>
          </p:nvSpPr>
          <p:spPr>
            <a:xfrm>
              <a:off x="4308475" y="1557337"/>
              <a:ext cx="1225550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Átlagos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797" name="Shape 797"/>
            <p:cNvSpPr txBox="1"/>
            <p:nvPr/>
          </p:nvSpPr>
          <p:spPr>
            <a:xfrm>
              <a:off x="2959100" y="1557337"/>
              <a:ext cx="1349375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Gyenge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798" name="Shape 798"/>
            <p:cNvSpPr txBox="1"/>
            <p:nvPr/>
          </p:nvSpPr>
          <p:spPr>
            <a:xfrm>
              <a:off x="684212" y="1557337"/>
              <a:ext cx="2274887" cy="1322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799" name="Shape 799"/>
            <p:cNvCxnSpPr/>
            <p:nvPr/>
          </p:nvCxnSpPr>
          <p:spPr>
            <a:xfrm>
              <a:off x="684212" y="1557337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0" name="Shape 800"/>
            <p:cNvCxnSpPr/>
            <p:nvPr/>
          </p:nvCxnSpPr>
          <p:spPr>
            <a:xfrm>
              <a:off x="684212" y="582136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1" name="Shape 801"/>
            <p:cNvCxnSpPr/>
            <p:nvPr/>
          </p:nvCxnSpPr>
          <p:spPr>
            <a:xfrm>
              <a:off x="684212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2" name="Shape 802"/>
            <p:cNvCxnSpPr/>
            <p:nvPr/>
          </p:nvCxnSpPr>
          <p:spPr>
            <a:xfrm>
              <a:off x="8172450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3" name="Shape 803"/>
            <p:cNvCxnSpPr/>
            <p:nvPr/>
          </p:nvCxnSpPr>
          <p:spPr>
            <a:xfrm>
              <a:off x="684212" y="287972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4" name="Shape 804"/>
            <p:cNvCxnSpPr/>
            <p:nvPr/>
          </p:nvCxnSpPr>
          <p:spPr>
            <a:xfrm>
              <a:off x="2959100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5" name="Shape 805"/>
            <p:cNvCxnSpPr/>
            <p:nvPr/>
          </p:nvCxnSpPr>
          <p:spPr>
            <a:xfrm>
              <a:off x="2959100" y="2239962"/>
              <a:ext cx="521335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6" name="Shape 806"/>
            <p:cNvCxnSpPr/>
            <p:nvPr/>
          </p:nvCxnSpPr>
          <p:spPr>
            <a:xfrm>
              <a:off x="4308475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7" name="Shape 807"/>
            <p:cNvCxnSpPr/>
            <p:nvPr/>
          </p:nvCxnSpPr>
          <p:spPr>
            <a:xfrm>
              <a:off x="5534025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8" name="Shape 808"/>
            <p:cNvCxnSpPr/>
            <p:nvPr/>
          </p:nvCxnSpPr>
          <p:spPr>
            <a:xfrm>
              <a:off x="6759575" y="1557337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09" name="Shape 809"/>
            <p:cNvCxnSpPr/>
            <p:nvPr/>
          </p:nvCxnSpPr>
          <p:spPr>
            <a:xfrm>
              <a:off x="684212" y="329882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10" name="Shape 810"/>
            <p:cNvCxnSpPr/>
            <p:nvPr/>
          </p:nvCxnSpPr>
          <p:spPr>
            <a:xfrm>
              <a:off x="684212" y="371951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11" name="Shape 811"/>
            <p:cNvCxnSpPr/>
            <p:nvPr/>
          </p:nvCxnSpPr>
          <p:spPr>
            <a:xfrm>
              <a:off x="684212" y="4140200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12" name="Shape 812"/>
            <p:cNvCxnSpPr/>
            <p:nvPr/>
          </p:nvCxnSpPr>
          <p:spPr>
            <a:xfrm>
              <a:off x="684212" y="4560887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13" name="Shape 813"/>
            <p:cNvCxnSpPr/>
            <p:nvPr/>
          </p:nvCxnSpPr>
          <p:spPr>
            <a:xfrm>
              <a:off x="684212" y="498157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814" name="Shape 814"/>
            <p:cNvCxnSpPr/>
            <p:nvPr/>
          </p:nvCxnSpPr>
          <p:spPr>
            <a:xfrm>
              <a:off x="684212" y="540067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815" name="Shape 81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0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Shape 821"/>
          <p:cNvSpPr txBox="1"/>
          <p:nvPr>
            <p:ph idx="1" type="body"/>
          </p:nvPr>
        </p:nvSpPr>
        <p:spPr>
          <a:xfrm>
            <a:off x="250825" y="549275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szántóföld bérleti díja kistérségenként, 2010</a:t>
            </a:r>
          </a:p>
        </p:txBody>
      </p:sp>
      <p:sp>
        <p:nvSpPr>
          <p:cNvPr id="822" name="Shape 822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3" name="Shape 823"/>
          <p:cNvSpPr txBox="1"/>
          <p:nvPr/>
        </p:nvSpPr>
        <p:spPr>
          <a:xfrm>
            <a:off x="684212" y="6049962"/>
            <a:ext cx="4881562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Forrás:AKI Tesztüzemi adatok alapján Vállalkozáselemzési Osztályon készült térkép, 2011 </a:t>
            </a:r>
          </a:p>
        </p:txBody>
      </p:sp>
      <p:sp>
        <p:nvSpPr>
          <p:cNvPr id="824" name="Shape 824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5" name="Shape 825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6" name="Shape 826"/>
          <p:cNvSpPr/>
          <p:nvPr/>
        </p:nvSpPr>
        <p:spPr>
          <a:xfrm>
            <a:off x="684212" y="1268412"/>
            <a:ext cx="7380287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7" name="Shape 827"/>
          <p:cNvSpPr/>
          <p:nvPr/>
        </p:nvSpPr>
        <p:spPr>
          <a:xfrm>
            <a:off x="900112" y="1484312"/>
            <a:ext cx="7380287" cy="43513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8" name="Shape 82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3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Shape 834"/>
          <p:cNvSpPr txBox="1"/>
          <p:nvPr>
            <p:ph type="title"/>
          </p:nvPr>
        </p:nvSpPr>
        <p:spPr>
          <a:xfrm>
            <a:off x="250825" y="-171450"/>
            <a:ext cx="907415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II.2. Földtulajdon</a:t>
            </a:r>
          </a:p>
        </p:txBody>
      </p:sp>
      <p:sp>
        <p:nvSpPr>
          <p:cNvPr id="835" name="Shape 835"/>
          <p:cNvSpPr txBox="1"/>
          <p:nvPr>
            <p:ph idx="1" type="body"/>
          </p:nvPr>
        </p:nvSpPr>
        <p:spPr>
          <a:xfrm>
            <a:off x="323850" y="765175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külterületi termőföld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tulajdoni formák szerint (2011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</p:txBody>
      </p:sp>
      <p:sp>
        <p:nvSpPr>
          <p:cNvPr id="836" name="Shape 836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7" name="Shape 837"/>
          <p:cNvSpPr txBox="1"/>
          <p:nvPr/>
        </p:nvSpPr>
        <p:spPr>
          <a:xfrm>
            <a:off x="684212" y="6049962"/>
            <a:ext cx="5832475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Forrás:Országos igazgatási határos fekvésenkénti és összevont főösszesítők 2011. január 1. FVM FÖMI, 2011 </a:t>
            </a:r>
          </a:p>
        </p:txBody>
      </p:sp>
      <p:sp>
        <p:nvSpPr>
          <p:cNvPr id="838" name="Shape 838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9" name="Shape 839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840" name="Shape 840"/>
          <p:cNvGrpSpPr/>
          <p:nvPr/>
        </p:nvGrpSpPr>
        <p:grpSpPr>
          <a:xfrm>
            <a:off x="1329823" y="1359693"/>
            <a:ext cx="6931060" cy="4347696"/>
            <a:chOff x="157125" y="150000"/>
            <a:chExt cx="3039700" cy="2785125"/>
          </a:xfrm>
        </p:grpSpPr>
        <p:sp>
          <p:nvSpPr>
            <p:cNvPr id="841" name="Shape 841"/>
            <p:cNvSpPr/>
            <p:nvPr/>
          </p:nvSpPr>
          <p:spPr>
            <a:xfrm>
              <a:off x="179700" y="533650"/>
              <a:ext cx="1658050" cy="2401475"/>
            </a:xfrm>
            <a:custGeom>
              <a:pathLst>
                <a:path extrusionOk="0" h="96059" w="66322">
                  <a:moveTo>
                    <a:pt x="32977" y="0"/>
                  </a:moveTo>
                  <a:lnTo>
                    <a:pt x="32977" y="48029"/>
                  </a:lnTo>
                  <a:lnTo>
                    <a:pt x="1" y="50629"/>
                  </a:lnTo>
                  <a:cubicBezTo>
                    <a:pt x="954" y="76189"/>
                    <a:pt x="15497" y="96058"/>
                    <a:pt x="32957" y="96058"/>
                  </a:cubicBezTo>
                  <a:cubicBezTo>
                    <a:pt x="33360" y="96058"/>
                    <a:pt x="33764" y="96048"/>
                    <a:pt x="34170" y="96027"/>
                  </a:cubicBezTo>
                  <a:cubicBezTo>
                    <a:pt x="52164" y="95081"/>
                    <a:pt x="66322" y="73345"/>
                    <a:pt x="65997" y="47162"/>
                  </a:cubicBezTo>
                  <a:cubicBezTo>
                    <a:pt x="65672" y="20979"/>
                    <a:pt x="50984" y="0"/>
                    <a:pt x="32977" y="0"/>
                  </a:cubicBezTo>
                  <a:close/>
                </a:path>
              </a:pathLst>
            </a:custGeom>
            <a:solidFill>
              <a:srgbClr val="8080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2" name="Shape 842"/>
            <p:cNvSpPr/>
            <p:nvPr/>
          </p:nvSpPr>
          <p:spPr>
            <a:xfrm>
              <a:off x="157125" y="552200"/>
              <a:ext cx="847025" cy="1247200"/>
            </a:xfrm>
            <a:custGeom>
              <a:pathLst>
                <a:path extrusionOk="0" h="49888" w="33881">
                  <a:moveTo>
                    <a:pt x="28096" y="1"/>
                  </a:moveTo>
                  <a:cubicBezTo>
                    <a:pt x="11668" y="4251"/>
                    <a:pt x="1" y="25656"/>
                    <a:pt x="904" y="49887"/>
                  </a:cubicBezTo>
                  <a:lnTo>
                    <a:pt x="33880" y="47287"/>
                  </a:lnTo>
                  <a:lnTo>
                    <a:pt x="28096" y="1"/>
                  </a:lnTo>
                  <a:close/>
                </a:path>
              </a:pathLst>
            </a:custGeom>
            <a:solidFill>
              <a:srgbClr val="FF00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3" name="Shape 843"/>
            <p:cNvSpPr/>
            <p:nvPr/>
          </p:nvSpPr>
          <p:spPr>
            <a:xfrm>
              <a:off x="859500" y="545275"/>
              <a:ext cx="144650" cy="1189100"/>
            </a:xfrm>
            <a:custGeom>
              <a:pathLst>
                <a:path extrusionOk="0" h="47564" w="5786">
                  <a:moveTo>
                    <a:pt x="1199" y="1"/>
                  </a:moveTo>
                  <a:cubicBezTo>
                    <a:pt x="798" y="82"/>
                    <a:pt x="399" y="175"/>
                    <a:pt x="1" y="278"/>
                  </a:cubicBezTo>
                  <a:lnTo>
                    <a:pt x="5785" y="47564"/>
                  </a:lnTo>
                  <a:lnTo>
                    <a:pt x="1199" y="1"/>
                  </a:lnTo>
                  <a:close/>
                </a:path>
              </a:pathLst>
            </a:custGeom>
            <a:solidFill>
              <a:srgbClr val="FFFF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4" name="Shape 844"/>
            <p:cNvSpPr/>
            <p:nvPr/>
          </p:nvSpPr>
          <p:spPr>
            <a:xfrm>
              <a:off x="889450" y="533650"/>
              <a:ext cx="114700" cy="1200725"/>
            </a:xfrm>
            <a:custGeom>
              <a:pathLst>
                <a:path extrusionOk="0" h="48029" w="4588">
                  <a:moveTo>
                    <a:pt x="4587" y="0"/>
                  </a:moveTo>
                  <a:cubicBezTo>
                    <a:pt x="3053" y="0"/>
                    <a:pt x="1520" y="156"/>
                    <a:pt x="1" y="466"/>
                  </a:cubicBezTo>
                  <a:lnTo>
                    <a:pt x="4587" y="48029"/>
                  </a:lnTo>
                  <a:lnTo>
                    <a:pt x="4587" y="0"/>
                  </a:lnTo>
                  <a:close/>
                </a:path>
              </a:pathLst>
            </a:custGeom>
            <a:solidFill>
              <a:srgbClr val="3366FF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5" name="Shape 845"/>
            <p:cNvSpPr/>
            <p:nvPr/>
          </p:nvSpPr>
          <p:spPr>
            <a:xfrm>
              <a:off x="1511725" y="150000"/>
              <a:ext cx="474450" cy="138125"/>
            </a:xfrm>
            <a:custGeom>
              <a:pathLst>
                <a:path extrusionOk="0" h="5525" w="18978">
                  <a:moveTo>
                    <a:pt x="16237" y="1"/>
                  </a:moveTo>
                  <a:lnTo>
                    <a:pt x="15721" y="1007"/>
                  </a:lnTo>
                  <a:lnTo>
                    <a:pt x="16003" y="1007"/>
                  </a:lnTo>
                  <a:lnTo>
                    <a:pt x="16603" y="1"/>
                  </a:lnTo>
                  <a:close/>
                  <a:moveTo>
                    <a:pt x="4104" y="1732"/>
                  </a:moveTo>
                  <a:cubicBezTo>
                    <a:pt x="4271" y="1732"/>
                    <a:pt x="4405" y="1813"/>
                    <a:pt x="4506" y="1973"/>
                  </a:cubicBezTo>
                  <a:cubicBezTo>
                    <a:pt x="4607" y="2134"/>
                    <a:pt x="4659" y="2349"/>
                    <a:pt x="4662" y="2618"/>
                  </a:cubicBezTo>
                  <a:lnTo>
                    <a:pt x="3454" y="2621"/>
                  </a:lnTo>
                  <a:cubicBezTo>
                    <a:pt x="3472" y="2339"/>
                    <a:pt x="3537" y="2121"/>
                    <a:pt x="3650" y="1965"/>
                  </a:cubicBezTo>
                  <a:cubicBezTo>
                    <a:pt x="3764" y="1810"/>
                    <a:pt x="3915" y="1732"/>
                    <a:pt x="4104" y="1732"/>
                  </a:cubicBezTo>
                  <a:close/>
                  <a:moveTo>
                    <a:pt x="6335" y="1727"/>
                  </a:moveTo>
                  <a:cubicBezTo>
                    <a:pt x="6518" y="1727"/>
                    <a:pt x="6660" y="1825"/>
                    <a:pt x="6761" y="2022"/>
                  </a:cubicBezTo>
                  <a:cubicBezTo>
                    <a:pt x="6862" y="2218"/>
                    <a:pt x="6913" y="2494"/>
                    <a:pt x="6913" y="2851"/>
                  </a:cubicBezTo>
                  <a:cubicBezTo>
                    <a:pt x="6913" y="3206"/>
                    <a:pt x="6862" y="3482"/>
                    <a:pt x="6761" y="3678"/>
                  </a:cubicBezTo>
                  <a:cubicBezTo>
                    <a:pt x="6660" y="3874"/>
                    <a:pt x="6518" y="3972"/>
                    <a:pt x="6335" y="3972"/>
                  </a:cubicBezTo>
                  <a:cubicBezTo>
                    <a:pt x="6153" y="3972"/>
                    <a:pt x="6012" y="3874"/>
                    <a:pt x="5911" y="3678"/>
                  </a:cubicBezTo>
                  <a:cubicBezTo>
                    <a:pt x="5809" y="3482"/>
                    <a:pt x="5759" y="3206"/>
                    <a:pt x="5759" y="2851"/>
                  </a:cubicBezTo>
                  <a:cubicBezTo>
                    <a:pt x="5759" y="2494"/>
                    <a:pt x="5809" y="2218"/>
                    <a:pt x="5911" y="2022"/>
                  </a:cubicBezTo>
                  <a:cubicBezTo>
                    <a:pt x="6012" y="1825"/>
                    <a:pt x="6153" y="1727"/>
                    <a:pt x="6335" y="1727"/>
                  </a:cubicBezTo>
                  <a:close/>
                  <a:moveTo>
                    <a:pt x="8747" y="1732"/>
                  </a:moveTo>
                  <a:cubicBezTo>
                    <a:pt x="8927" y="1732"/>
                    <a:pt x="9070" y="1836"/>
                    <a:pt x="9176" y="2044"/>
                  </a:cubicBezTo>
                  <a:cubicBezTo>
                    <a:pt x="9281" y="2252"/>
                    <a:pt x="9334" y="2534"/>
                    <a:pt x="9334" y="2889"/>
                  </a:cubicBezTo>
                  <a:cubicBezTo>
                    <a:pt x="9334" y="3245"/>
                    <a:pt x="9281" y="3527"/>
                    <a:pt x="9176" y="3734"/>
                  </a:cubicBezTo>
                  <a:cubicBezTo>
                    <a:pt x="9070" y="3941"/>
                    <a:pt x="8927" y="4045"/>
                    <a:pt x="8747" y="4045"/>
                  </a:cubicBezTo>
                  <a:cubicBezTo>
                    <a:pt x="8564" y="4045"/>
                    <a:pt x="8420" y="3942"/>
                    <a:pt x="8315" y="3736"/>
                  </a:cubicBezTo>
                  <a:cubicBezTo>
                    <a:pt x="8211" y="3530"/>
                    <a:pt x="8158" y="3247"/>
                    <a:pt x="8158" y="2889"/>
                  </a:cubicBezTo>
                  <a:cubicBezTo>
                    <a:pt x="8158" y="2530"/>
                    <a:pt x="8211" y="2248"/>
                    <a:pt x="8316" y="2042"/>
                  </a:cubicBezTo>
                  <a:cubicBezTo>
                    <a:pt x="8422" y="1836"/>
                    <a:pt x="8565" y="1732"/>
                    <a:pt x="8747" y="1732"/>
                  </a:cubicBezTo>
                  <a:close/>
                  <a:moveTo>
                    <a:pt x="16517" y="2878"/>
                  </a:moveTo>
                  <a:lnTo>
                    <a:pt x="16517" y="2988"/>
                  </a:lnTo>
                  <a:cubicBezTo>
                    <a:pt x="16517" y="3309"/>
                    <a:pt x="16460" y="3566"/>
                    <a:pt x="16347" y="3760"/>
                  </a:cubicBezTo>
                  <a:cubicBezTo>
                    <a:pt x="16233" y="3953"/>
                    <a:pt x="16082" y="4050"/>
                    <a:pt x="15895" y="4050"/>
                  </a:cubicBezTo>
                  <a:cubicBezTo>
                    <a:pt x="15759" y="4050"/>
                    <a:pt x="15651" y="3999"/>
                    <a:pt x="15572" y="3896"/>
                  </a:cubicBezTo>
                  <a:cubicBezTo>
                    <a:pt x="15493" y="3794"/>
                    <a:pt x="15453" y="3655"/>
                    <a:pt x="15453" y="3480"/>
                  </a:cubicBezTo>
                  <a:cubicBezTo>
                    <a:pt x="15453" y="3261"/>
                    <a:pt x="15506" y="3105"/>
                    <a:pt x="15611" y="3014"/>
                  </a:cubicBezTo>
                  <a:cubicBezTo>
                    <a:pt x="15717" y="2923"/>
                    <a:pt x="15906" y="2878"/>
                    <a:pt x="16180" y="2878"/>
                  </a:cubicBezTo>
                  <a:close/>
                  <a:moveTo>
                    <a:pt x="0" y="389"/>
                  </a:moveTo>
                  <a:lnTo>
                    <a:pt x="0" y="4385"/>
                  </a:lnTo>
                  <a:lnTo>
                    <a:pt x="361" y="4385"/>
                  </a:lnTo>
                  <a:lnTo>
                    <a:pt x="361" y="876"/>
                  </a:lnTo>
                  <a:lnTo>
                    <a:pt x="1069" y="3617"/>
                  </a:lnTo>
                  <a:lnTo>
                    <a:pt x="1443" y="3617"/>
                  </a:lnTo>
                  <a:lnTo>
                    <a:pt x="2151" y="876"/>
                  </a:lnTo>
                  <a:lnTo>
                    <a:pt x="2151" y="4385"/>
                  </a:lnTo>
                  <a:lnTo>
                    <a:pt x="2514" y="4385"/>
                  </a:lnTo>
                  <a:lnTo>
                    <a:pt x="2514" y="389"/>
                  </a:lnTo>
                  <a:lnTo>
                    <a:pt x="1960" y="389"/>
                  </a:lnTo>
                  <a:lnTo>
                    <a:pt x="1255" y="3108"/>
                  </a:lnTo>
                  <a:lnTo>
                    <a:pt x="554" y="389"/>
                  </a:lnTo>
                  <a:close/>
                  <a:moveTo>
                    <a:pt x="12071" y="1387"/>
                  </a:moveTo>
                  <a:lnTo>
                    <a:pt x="12071" y="1781"/>
                  </a:lnTo>
                  <a:lnTo>
                    <a:pt x="13299" y="1781"/>
                  </a:lnTo>
                  <a:lnTo>
                    <a:pt x="12025" y="3935"/>
                  </a:lnTo>
                  <a:lnTo>
                    <a:pt x="12025" y="4385"/>
                  </a:lnTo>
                  <a:lnTo>
                    <a:pt x="13679" y="4385"/>
                  </a:lnTo>
                  <a:lnTo>
                    <a:pt x="13679" y="3991"/>
                  </a:lnTo>
                  <a:lnTo>
                    <a:pt x="12406" y="3991"/>
                  </a:lnTo>
                  <a:lnTo>
                    <a:pt x="13679" y="1837"/>
                  </a:lnTo>
                  <a:lnTo>
                    <a:pt x="13679" y="1387"/>
                  </a:lnTo>
                  <a:close/>
                  <a:moveTo>
                    <a:pt x="14196" y="220"/>
                  </a:moveTo>
                  <a:lnTo>
                    <a:pt x="14196" y="4385"/>
                  </a:lnTo>
                  <a:lnTo>
                    <a:pt x="14535" y="4385"/>
                  </a:lnTo>
                  <a:lnTo>
                    <a:pt x="14535" y="220"/>
                  </a:lnTo>
                  <a:close/>
                  <a:moveTo>
                    <a:pt x="4100" y="1315"/>
                  </a:moveTo>
                  <a:cubicBezTo>
                    <a:pt x="3791" y="1315"/>
                    <a:pt x="3546" y="1459"/>
                    <a:pt x="3363" y="1747"/>
                  </a:cubicBezTo>
                  <a:cubicBezTo>
                    <a:pt x="3181" y="2035"/>
                    <a:pt x="3090" y="2425"/>
                    <a:pt x="3090" y="2915"/>
                  </a:cubicBezTo>
                  <a:cubicBezTo>
                    <a:pt x="3090" y="3390"/>
                    <a:pt x="3186" y="3766"/>
                    <a:pt x="3378" y="4045"/>
                  </a:cubicBezTo>
                  <a:cubicBezTo>
                    <a:pt x="3570" y="4323"/>
                    <a:pt x="3830" y="4462"/>
                    <a:pt x="4159" y="4462"/>
                  </a:cubicBezTo>
                  <a:cubicBezTo>
                    <a:pt x="4291" y="4462"/>
                    <a:pt x="4420" y="4443"/>
                    <a:pt x="4548" y="4403"/>
                  </a:cubicBezTo>
                  <a:cubicBezTo>
                    <a:pt x="4675" y="4364"/>
                    <a:pt x="4800" y="4307"/>
                    <a:pt x="4921" y="4232"/>
                  </a:cubicBezTo>
                  <a:lnTo>
                    <a:pt x="4921" y="3766"/>
                  </a:lnTo>
                  <a:cubicBezTo>
                    <a:pt x="4801" y="3859"/>
                    <a:pt x="4680" y="3929"/>
                    <a:pt x="4558" y="3975"/>
                  </a:cubicBezTo>
                  <a:cubicBezTo>
                    <a:pt x="4436" y="4022"/>
                    <a:pt x="4310" y="4045"/>
                    <a:pt x="4180" y="4045"/>
                  </a:cubicBezTo>
                  <a:cubicBezTo>
                    <a:pt x="3955" y="4045"/>
                    <a:pt x="3780" y="3956"/>
                    <a:pt x="3654" y="3778"/>
                  </a:cubicBezTo>
                  <a:cubicBezTo>
                    <a:pt x="3528" y="3601"/>
                    <a:pt x="3458" y="3343"/>
                    <a:pt x="3443" y="3004"/>
                  </a:cubicBezTo>
                  <a:lnTo>
                    <a:pt x="5000" y="3004"/>
                  </a:lnTo>
                  <a:lnTo>
                    <a:pt x="5000" y="2763"/>
                  </a:lnTo>
                  <a:cubicBezTo>
                    <a:pt x="5000" y="2317"/>
                    <a:pt x="4920" y="1964"/>
                    <a:pt x="4758" y="1704"/>
                  </a:cubicBezTo>
                  <a:cubicBezTo>
                    <a:pt x="4597" y="1445"/>
                    <a:pt x="4378" y="1315"/>
                    <a:pt x="4100" y="1315"/>
                  </a:cubicBezTo>
                  <a:close/>
                  <a:moveTo>
                    <a:pt x="8747" y="1315"/>
                  </a:moveTo>
                  <a:cubicBezTo>
                    <a:pt x="8451" y="1315"/>
                    <a:pt x="8220" y="1454"/>
                    <a:pt x="8052" y="1732"/>
                  </a:cubicBezTo>
                  <a:cubicBezTo>
                    <a:pt x="7885" y="2011"/>
                    <a:pt x="7801" y="2396"/>
                    <a:pt x="7801" y="2889"/>
                  </a:cubicBezTo>
                  <a:cubicBezTo>
                    <a:pt x="7801" y="3379"/>
                    <a:pt x="7885" y="3764"/>
                    <a:pt x="8052" y="4043"/>
                  </a:cubicBezTo>
                  <a:cubicBezTo>
                    <a:pt x="8220" y="4323"/>
                    <a:pt x="8451" y="4462"/>
                    <a:pt x="8747" y="4462"/>
                  </a:cubicBezTo>
                  <a:cubicBezTo>
                    <a:pt x="9041" y="4462"/>
                    <a:pt x="9273" y="4323"/>
                    <a:pt x="9441" y="4043"/>
                  </a:cubicBezTo>
                  <a:cubicBezTo>
                    <a:pt x="9609" y="3764"/>
                    <a:pt x="9693" y="3379"/>
                    <a:pt x="9693" y="2889"/>
                  </a:cubicBezTo>
                  <a:cubicBezTo>
                    <a:pt x="9693" y="2396"/>
                    <a:pt x="9609" y="2011"/>
                    <a:pt x="9441" y="1732"/>
                  </a:cubicBezTo>
                  <a:cubicBezTo>
                    <a:pt x="9273" y="1454"/>
                    <a:pt x="9041" y="1315"/>
                    <a:pt x="8747" y="1315"/>
                  </a:cubicBezTo>
                  <a:close/>
                  <a:moveTo>
                    <a:pt x="10909" y="1315"/>
                  </a:moveTo>
                  <a:cubicBezTo>
                    <a:pt x="10657" y="1315"/>
                    <a:pt x="10462" y="1392"/>
                    <a:pt x="10324" y="1545"/>
                  </a:cubicBezTo>
                  <a:cubicBezTo>
                    <a:pt x="10187" y="1699"/>
                    <a:pt x="10118" y="1916"/>
                    <a:pt x="10118" y="2198"/>
                  </a:cubicBezTo>
                  <a:cubicBezTo>
                    <a:pt x="10118" y="2430"/>
                    <a:pt x="10165" y="2613"/>
                    <a:pt x="10258" y="2745"/>
                  </a:cubicBezTo>
                  <a:cubicBezTo>
                    <a:pt x="10351" y="2878"/>
                    <a:pt x="10503" y="2977"/>
                    <a:pt x="10713" y="3041"/>
                  </a:cubicBezTo>
                  <a:lnTo>
                    <a:pt x="10830" y="3081"/>
                  </a:lnTo>
                  <a:cubicBezTo>
                    <a:pt x="11040" y="3147"/>
                    <a:pt x="11176" y="3216"/>
                    <a:pt x="11238" y="3287"/>
                  </a:cubicBezTo>
                  <a:cubicBezTo>
                    <a:pt x="11300" y="3359"/>
                    <a:pt x="11331" y="3461"/>
                    <a:pt x="11331" y="3595"/>
                  </a:cubicBezTo>
                  <a:cubicBezTo>
                    <a:pt x="11331" y="3740"/>
                    <a:pt x="11288" y="3852"/>
                    <a:pt x="11202" y="3931"/>
                  </a:cubicBezTo>
                  <a:cubicBezTo>
                    <a:pt x="11116" y="4010"/>
                    <a:pt x="10993" y="4050"/>
                    <a:pt x="10834" y="4050"/>
                  </a:cubicBezTo>
                  <a:cubicBezTo>
                    <a:pt x="10715" y="4050"/>
                    <a:pt x="10595" y="4026"/>
                    <a:pt x="10473" y="3979"/>
                  </a:cubicBezTo>
                  <a:cubicBezTo>
                    <a:pt x="10352" y="3932"/>
                    <a:pt x="10229" y="3861"/>
                    <a:pt x="10103" y="3766"/>
                  </a:cubicBezTo>
                  <a:lnTo>
                    <a:pt x="10103" y="4275"/>
                  </a:lnTo>
                  <a:cubicBezTo>
                    <a:pt x="10236" y="4337"/>
                    <a:pt x="10362" y="4384"/>
                    <a:pt x="10482" y="4415"/>
                  </a:cubicBezTo>
                  <a:cubicBezTo>
                    <a:pt x="10601" y="4447"/>
                    <a:pt x="10716" y="4462"/>
                    <a:pt x="10827" y="4462"/>
                  </a:cubicBezTo>
                  <a:cubicBezTo>
                    <a:pt x="11092" y="4462"/>
                    <a:pt x="11300" y="4381"/>
                    <a:pt x="11451" y="4219"/>
                  </a:cubicBezTo>
                  <a:cubicBezTo>
                    <a:pt x="11603" y="4056"/>
                    <a:pt x="11679" y="3836"/>
                    <a:pt x="11679" y="3558"/>
                  </a:cubicBezTo>
                  <a:cubicBezTo>
                    <a:pt x="11679" y="3313"/>
                    <a:pt x="11628" y="3123"/>
                    <a:pt x="11527" y="2986"/>
                  </a:cubicBezTo>
                  <a:cubicBezTo>
                    <a:pt x="11426" y="2850"/>
                    <a:pt x="11255" y="2744"/>
                    <a:pt x="11014" y="2669"/>
                  </a:cubicBezTo>
                  <a:lnTo>
                    <a:pt x="10898" y="2632"/>
                  </a:lnTo>
                  <a:cubicBezTo>
                    <a:pt x="10717" y="2573"/>
                    <a:pt x="10596" y="2511"/>
                    <a:pt x="10536" y="2446"/>
                  </a:cubicBezTo>
                  <a:cubicBezTo>
                    <a:pt x="10476" y="2381"/>
                    <a:pt x="10446" y="2291"/>
                    <a:pt x="10446" y="2177"/>
                  </a:cubicBezTo>
                  <a:cubicBezTo>
                    <a:pt x="10446" y="2027"/>
                    <a:pt x="10488" y="1914"/>
                    <a:pt x="10572" y="1840"/>
                  </a:cubicBezTo>
                  <a:cubicBezTo>
                    <a:pt x="10656" y="1765"/>
                    <a:pt x="10782" y="1727"/>
                    <a:pt x="10950" y="1727"/>
                  </a:cubicBezTo>
                  <a:cubicBezTo>
                    <a:pt x="11060" y="1727"/>
                    <a:pt x="11167" y="1745"/>
                    <a:pt x="11270" y="1781"/>
                  </a:cubicBezTo>
                  <a:cubicBezTo>
                    <a:pt x="11373" y="1816"/>
                    <a:pt x="11473" y="1870"/>
                    <a:pt x="11568" y="1941"/>
                  </a:cubicBezTo>
                  <a:lnTo>
                    <a:pt x="11568" y="1476"/>
                  </a:lnTo>
                  <a:cubicBezTo>
                    <a:pt x="11475" y="1422"/>
                    <a:pt x="11373" y="1382"/>
                    <a:pt x="11263" y="1355"/>
                  </a:cubicBezTo>
                  <a:cubicBezTo>
                    <a:pt x="11152" y="1328"/>
                    <a:pt x="11035" y="1315"/>
                    <a:pt x="10909" y="1315"/>
                  </a:cubicBezTo>
                  <a:close/>
                  <a:moveTo>
                    <a:pt x="15967" y="1315"/>
                  </a:moveTo>
                  <a:cubicBezTo>
                    <a:pt x="15856" y="1315"/>
                    <a:pt x="15743" y="1332"/>
                    <a:pt x="15626" y="1367"/>
                  </a:cubicBezTo>
                  <a:cubicBezTo>
                    <a:pt x="15510" y="1402"/>
                    <a:pt x="15389" y="1454"/>
                    <a:pt x="15265" y="1524"/>
                  </a:cubicBezTo>
                  <a:lnTo>
                    <a:pt x="15265" y="1979"/>
                  </a:lnTo>
                  <a:cubicBezTo>
                    <a:pt x="15368" y="1897"/>
                    <a:pt x="15476" y="1835"/>
                    <a:pt x="15587" y="1794"/>
                  </a:cubicBezTo>
                  <a:cubicBezTo>
                    <a:pt x="15699" y="1753"/>
                    <a:pt x="15814" y="1732"/>
                    <a:pt x="15932" y="1732"/>
                  </a:cubicBezTo>
                  <a:cubicBezTo>
                    <a:pt x="16117" y="1732"/>
                    <a:pt x="16261" y="1794"/>
                    <a:pt x="16363" y="1918"/>
                  </a:cubicBezTo>
                  <a:cubicBezTo>
                    <a:pt x="16466" y="2042"/>
                    <a:pt x="16517" y="2218"/>
                    <a:pt x="16517" y="2444"/>
                  </a:cubicBezTo>
                  <a:lnTo>
                    <a:pt x="16517" y="2493"/>
                  </a:lnTo>
                  <a:lnTo>
                    <a:pt x="16042" y="2493"/>
                  </a:lnTo>
                  <a:cubicBezTo>
                    <a:pt x="15734" y="2493"/>
                    <a:pt x="15502" y="2578"/>
                    <a:pt x="15347" y="2749"/>
                  </a:cubicBezTo>
                  <a:cubicBezTo>
                    <a:pt x="15192" y="2921"/>
                    <a:pt x="15115" y="3175"/>
                    <a:pt x="15115" y="3512"/>
                  </a:cubicBezTo>
                  <a:cubicBezTo>
                    <a:pt x="15115" y="3801"/>
                    <a:pt x="15177" y="4032"/>
                    <a:pt x="15301" y="4204"/>
                  </a:cubicBezTo>
                  <a:cubicBezTo>
                    <a:pt x="15426" y="4376"/>
                    <a:pt x="15594" y="4462"/>
                    <a:pt x="15805" y="4462"/>
                  </a:cubicBezTo>
                  <a:cubicBezTo>
                    <a:pt x="15971" y="4462"/>
                    <a:pt x="16113" y="4419"/>
                    <a:pt x="16228" y="4332"/>
                  </a:cubicBezTo>
                  <a:cubicBezTo>
                    <a:pt x="16343" y="4246"/>
                    <a:pt x="16439" y="4112"/>
                    <a:pt x="16517" y="3930"/>
                  </a:cubicBezTo>
                  <a:lnTo>
                    <a:pt x="16517" y="4385"/>
                  </a:lnTo>
                  <a:lnTo>
                    <a:pt x="16855" y="4385"/>
                  </a:lnTo>
                  <a:lnTo>
                    <a:pt x="16855" y="2675"/>
                  </a:lnTo>
                  <a:cubicBezTo>
                    <a:pt x="16855" y="2218"/>
                    <a:pt x="16782" y="1877"/>
                    <a:pt x="16635" y="1652"/>
                  </a:cubicBezTo>
                  <a:cubicBezTo>
                    <a:pt x="16487" y="1427"/>
                    <a:pt x="16265" y="1315"/>
                    <a:pt x="15967" y="1315"/>
                  </a:cubicBezTo>
                  <a:close/>
                  <a:moveTo>
                    <a:pt x="18208" y="1315"/>
                  </a:moveTo>
                  <a:cubicBezTo>
                    <a:pt x="17956" y="1315"/>
                    <a:pt x="17761" y="1392"/>
                    <a:pt x="17623" y="1545"/>
                  </a:cubicBezTo>
                  <a:cubicBezTo>
                    <a:pt x="17486" y="1699"/>
                    <a:pt x="17417" y="1916"/>
                    <a:pt x="17417" y="2198"/>
                  </a:cubicBezTo>
                  <a:cubicBezTo>
                    <a:pt x="17417" y="2430"/>
                    <a:pt x="17464" y="2613"/>
                    <a:pt x="17557" y="2745"/>
                  </a:cubicBezTo>
                  <a:cubicBezTo>
                    <a:pt x="17650" y="2878"/>
                    <a:pt x="17802" y="2977"/>
                    <a:pt x="18012" y="3041"/>
                  </a:cubicBezTo>
                  <a:lnTo>
                    <a:pt x="18129" y="3081"/>
                  </a:lnTo>
                  <a:cubicBezTo>
                    <a:pt x="18339" y="3147"/>
                    <a:pt x="18475" y="3216"/>
                    <a:pt x="18537" y="3287"/>
                  </a:cubicBezTo>
                  <a:cubicBezTo>
                    <a:pt x="18599" y="3359"/>
                    <a:pt x="18630" y="3461"/>
                    <a:pt x="18630" y="3595"/>
                  </a:cubicBezTo>
                  <a:cubicBezTo>
                    <a:pt x="18630" y="3740"/>
                    <a:pt x="18587" y="3852"/>
                    <a:pt x="18501" y="3931"/>
                  </a:cubicBezTo>
                  <a:cubicBezTo>
                    <a:pt x="18415" y="4010"/>
                    <a:pt x="18292" y="4050"/>
                    <a:pt x="18133" y="4050"/>
                  </a:cubicBezTo>
                  <a:cubicBezTo>
                    <a:pt x="18014" y="4050"/>
                    <a:pt x="17894" y="4026"/>
                    <a:pt x="17772" y="3979"/>
                  </a:cubicBezTo>
                  <a:cubicBezTo>
                    <a:pt x="17651" y="3932"/>
                    <a:pt x="17528" y="3861"/>
                    <a:pt x="17402" y="3766"/>
                  </a:cubicBezTo>
                  <a:lnTo>
                    <a:pt x="17402" y="4275"/>
                  </a:lnTo>
                  <a:cubicBezTo>
                    <a:pt x="17535" y="4337"/>
                    <a:pt x="17661" y="4384"/>
                    <a:pt x="17781" y="4415"/>
                  </a:cubicBezTo>
                  <a:cubicBezTo>
                    <a:pt x="17900" y="4447"/>
                    <a:pt x="18015" y="4462"/>
                    <a:pt x="18126" y="4462"/>
                  </a:cubicBezTo>
                  <a:cubicBezTo>
                    <a:pt x="18391" y="4462"/>
                    <a:pt x="18599" y="4381"/>
                    <a:pt x="18750" y="4219"/>
                  </a:cubicBezTo>
                  <a:cubicBezTo>
                    <a:pt x="18902" y="4056"/>
                    <a:pt x="18978" y="3836"/>
                    <a:pt x="18978" y="3558"/>
                  </a:cubicBezTo>
                  <a:cubicBezTo>
                    <a:pt x="18978" y="3313"/>
                    <a:pt x="18927" y="3123"/>
                    <a:pt x="18826" y="2986"/>
                  </a:cubicBezTo>
                  <a:cubicBezTo>
                    <a:pt x="18725" y="2850"/>
                    <a:pt x="18554" y="2744"/>
                    <a:pt x="18313" y="2669"/>
                  </a:cubicBezTo>
                  <a:lnTo>
                    <a:pt x="18197" y="2632"/>
                  </a:lnTo>
                  <a:cubicBezTo>
                    <a:pt x="18016" y="2573"/>
                    <a:pt x="17895" y="2511"/>
                    <a:pt x="17835" y="2446"/>
                  </a:cubicBezTo>
                  <a:cubicBezTo>
                    <a:pt x="17775" y="2381"/>
                    <a:pt x="17745" y="2291"/>
                    <a:pt x="17745" y="2177"/>
                  </a:cubicBezTo>
                  <a:cubicBezTo>
                    <a:pt x="17745" y="2027"/>
                    <a:pt x="17787" y="1914"/>
                    <a:pt x="17871" y="1840"/>
                  </a:cubicBezTo>
                  <a:cubicBezTo>
                    <a:pt x="17955" y="1765"/>
                    <a:pt x="18081" y="1727"/>
                    <a:pt x="18249" y="1727"/>
                  </a:cubicBezTo>
                  <a:cubicBezTo>
                    <a:pt x="18359" y="1727"/>
                    <a:pt x="18466" y="1745"/>
                    <a:pt x="18569" y="1781"/>
                  </a:cubicBezTo>
                  <a:cubicBezTo>
                    <a:pt x="18672" y="1816"/>
                    <a:pt x="18772" y="1870"/>
                    <a:pt x="18867" y="1941"/>
                  </a:cubicBezTo>
                  <a:lnTo>
                    <a:pt x="18867" y="1476"/>
                  </a:lnTo>
                  <a:cubicBezTo>
                    <a:pt x="18774" y="1422"/>
                    <a:pt x="18672" y="1382"/>
                    <a:pt x="18562" y="1355"/>
                  </a:cubicBezTo>
                  <a:cubicBezTo>
                    <a:pt x="18451" y="1328"/>
                    <a:pt x="18334" y="1315"/>
                    <a:pt x="18208" y="1315"/>
                  </a:cubicBezTo>
                  <a:close/>
                  <a:moveTo>
                    <a:pt x="6252" y="1315"/>
                  </a:moveTo>
                  <a:cubicBezTo>
                    <a:pt x="5999" y="1315"/>
                    <a:pt x="5796" y="1455"/>
                    <a:pt x="5641" y="1735"/>
                  </a:cubicBezTo>
                  <a:cubicBezTo>
                    <a:pt x="5486" y="2015"/>
                    <a:pt x="5409" y="2387"/>
                    <a:pt x="5409" y="2851"/>
                  </a:cubicBezTo>
                  <a:cubicBezTo>
                    <a:pt x="5409" y="3313"/>
                    <a:pt x="5486" y="3684"/>
                    <a:pt x="5641" y="3964"/>
                  </a:cubicBezTo>
                  <a:cubicBezTo>
                    <a:pt x="5796" y="4245"/>
                    <a:pt x="5999" y="4385"/>
                    <a:pt x="6252" y="4385"/>
                  </a:cubicBezTo>
                  <a:cubicBezTo>
                    <a:pt x="6404" y="4385"/>
                    <a:pt x="6535" y="4341"/>
                    <a:pt x="6644" y="4253"/>
                  </a:cubicBezTo>
                  <a:cubicBezTo>
                    <a:pt x="6753" y="4166"/>
                    <a:pt x="6843" y="4034"/>
                    <a:pt x="6913" y="3857"/>
                  </a:cubicBezTo>
                  <a:lnTo>
                    <a:pt x="6913" y="4101"/>
                  </a:lnTo>
                  <a:cubicBezTo>
                    <a:pt x="6913" y="4442"/>
                    <a:pt x="6857" y="4696"/>
                    <a:pt x="6747" y="4865"/>
                  </a:cubicBezTo>
                  <a:cubicBezTo>
                    <a:pt x="6637" y="5034"/>
                    <a:pt x="6470" y="5118"/>
                    <a:pt x="6248" y="5118"/>
                  </a:cubicBezTo>
                  <a:cubicBezTo>
                    <a:pt x="6148" y="5118"/>
                    <a:pt x="6049" y="5099"/>
                    <a:pt x="5952" y="5062"/>
                  </a:cubicBezTo>
                  <a:cubicBezTo>
                    <a:pt x="5855" y="5024"/>
                    <a:pt x="5757" y="4966"/>
                    <a:pt x="5658" y="4888"/>
                  </a:cubicBezTo>
                  <a:lnTo>
                    <a:pt x="5658" y="5367"/>
                  </a:lnTo>
                  <a:cubicBezTo>
                    <a:pt x="5757" y="5420"/>
                    <a:pt x="5859" y="5460"/>
                    <a:pt x="5965" y="5486"/>
                  </a:cubicBezTo>
                  <a:cubicBezTo>
                    <a:pt x="6070" y="5512"/>
                    <a:pt x="6183" y="5525"/>
                    <a:pt x="6302" y="5525"/>
                  </a:cubicBezTo>
                  <a:cubicBezTo>
                    <a:pt x="6623" y="5525"/>
                    <a:pt x="6862" y="5400"/>
                    <a:pt x="7017" y="5151"/>
                  </a:cubicBezTo>
                  <a:cubicBezTo>
                    <a:pt x="7173" y="4902"/>
                    <a:pt x="7251" y="4523"/>
                    <a:pt x="7251" y="4013"/>
                  </a:cubicBezTo>
                  <a:lnTo>
                    <a:pt x="7251" y="1387"/>
                  </a:lnTo>
                  <a:lnTo>
                    <a:pt x="6913" y="1387"/>
                  </a:lnTo>
                  <a:lnTo>
                    <a:pt x="6913" y="1842"/>
                  </a:lnTo>
                  <a:cubicBezTo>
                    <a:pt x="6843" y="1666"/>
                    <a:pt x="6753" y="1534"/>
                    <a:pt x="6644" y="1446"/>
                  </a:cubicBezTo>
                  <a:cubicBezTo>
                    <a:pt x="6535" y="1359"/>
                    <a:pt x="6404" y="1315"/>
                    <a:pt x="6252" y="131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6" name="Shape 846"/>
            <p:cNvSpPr/>
            <p:nvPr/>
          </p:nvSpPr>
          <p:spPr>
            <a:xfrm>
              <a:off x="1639500" y="335925"/>
              <a:ext cx="146850" cy="122050"/>
            </a:xfrm>
            <a:custGeom>
              <a:pathLst>
                <a:path extrusionOk="0" h="4882" w="5874">
                  <a:moveTo>
                    <a:pt x="1987" y="431"/>
                  </a:moveTo>
                  <a:cubicBezTo>
                    <a:pt x="2093" y="431"/>
                    <a:pt x="2176" y="498"/>
                    <a:pt x="2237" y="632"/>
                  </a:cubicBezTo>
                  <a:cubicBezTo>
                    <a:pt x="2299" y="766"/>
                    <a:pt x="2329" y="948"/>
                    <a:pt x="2329" y="1178"/>
                  </a:cubicBezTo>
                  <a:cubicBezTo>
                    <a:pt x="2329" y="1413"/>
                    <a:pt x="2299" y="1597"/>
                    <a:pt x="2238" y="1729"/>
                  </a:cubicBezTo>
                  <a:cubicBezTo>
                    <a:pt x="2178" y="1861"/>
                    <a:pt x="2094" y="1927"/>
                    <a:pt x="1987" y="1927"/>
                  </a:cubicBezTo>
                  <a:cubicBezTo>
                    <a:pt x="1880" y="1927"/>
                    <a:pt x="1797" y="1861"/>
                    <a:pt x="1737" y="1729"/>
                  </a:cubicBezTo>
                  <a:cubicBezTo>
                    <a:pt x="1677" y="1597"/>
                    <a:pt x="1647" y="1413"/>
                    <a:pt x="1647" y="1178"/>
                  </a:cubicBezTo>
                  <a:cubicBezTo>
                    <a:pt x="1647" y="946"/>
                    <a:pt x="1677" y="763"/>
                    <a:pt x="1738" y="631"/>
                  </a:cubicBezTo>
                  <a:cubicBezTo>
                    <a:pt x="1799" y="498"/>
                    <a:pt x="1882" y="431"/>
                    <a:pt x="1987" y="431"/>
                  </a:cubicBezTo>
                  <a:close/>
                  <a:moveTo>
                    <a:pt x="1987" y="91"/>
                  </a:moveTo>
                  <a:cubicBezTo>
                    <a:pt x="1793" y="91"/>
                    <a:pt x="1639" y="189"/>
                    <a:pt x="1525" y="386"/>
                  </a:cubicBezTo>
                  <a:cubicBezTo>
                    <a:pt x="1411" y="582"/>
                    <a:pt x="1354" y="846"/>
                    <a:pt x="1354" y="1178"/>
                  </a:cubicBezTo>
                  <a:cubicBezTo>
                    <a:pt x="1354" y="1513"/>
                    <a:pt x="1411" y="1779"/>
                    <a:pt x="1524" y="1974"/>
                  </a:cubicBezTo>
                  <a:cubicBezTo>
                    <a:pt x="1638" y="2169"/>
                    <a:pt x="1792" y="2267"/>
                    <a:pt x="1987" y="2267"/>
                  </a:cubicBezTo>
                  <a:cubicBezTo>
                    <a:pt x="2182" y="2267"/>
                    <a:pt x="2337" y="2170"/>
                    <a:pt x="2452" y="1975"/>
                  </a:cubicBezTo>
                  <a:cubicBezTo>
                    <a:pt x="2567" y="1781"/>
                    <a:pt x="2624" y="1515"/>
                    <a:pt x="2624" y="1178"/>
                  </a:cubicBezTo>
                  <a:cubicBezTo>
                    <a:pt x="2624" y="844"/>
                    <a:pt x="2566" y="580"/>
                    <a:pt x="2451" y="384"/>
                  </a:cubicBezTo>
                  <a:cubicBezTo>
                    <a:pt x="2336" y="189"/>
                    <a:pt x="2181" y="91"/>
                    <a:pt x="1987" y="91"/>
                  </a:cubicBezTo>
                  <a:close/>
                  <a:moveTo>
                    <a:pt x="3886" y="2401"/>
                  </a:moveTo>
                  <a:cubicBezTo>
                    <a:pt x="3991" y="2401"/>
                    <a:pt x="4073" y="2467"/>
                    <a:pt x="4134" y="2600"/>
                  </a:cubicBezTo>
                  <a:cubicBezTo>
                    <a:pt x="4194" y="2733"/>
                    <a:pt x="4225" y="2916"/>
                    <a:pt x="4225" y="3150"/>
                  </a:cubicBezTo>
                  <a:cubicBezTo>
                    <a:pt x="4225" y="3382"/>
                    <a:pt x="4194" y="3565"/>
                    <a:pt x="4134" y="3698"/>
                  </a:cubicBezTo>
                  <a:cubicBezTo>
                    <a:pt x="4073" y="3830"/>
                    <a:pt x="3991" y="3897"/>
                    <a:pt x="3886" y="3897"/>
                  </a:cubicBezTo>
                  <a:cubicBezTo>
                    <a:pt x="3779" y="3897"/>
                    <a:pt x="3696" y="3830"/>
                    <a:pt x="3635" y="3698"/>
                  </a:cubicBezTo>
                  <a:cubicBezTo>
                    <a:pt x="3574" y="3565"/>
                    <a:pt x="3544" y="3382"/>
                    <a:pt x="3544" y="3150"/>
                  </a:cubicBezTo>
                  <a:cubicBezTo>
                    <a:pt x="3544" y="2915"/>
                    <a:pt x="3574" y="2731"/>
                    <a:pt x="3635" y="2599"/>
                  </a:cubicBezTo>
                  <a:cubicBezTo>
                    <a:pt x="3696" y="2467"/>
                    <a:pt x="3779" y="2401"/>
                    <a:pt x="3886" y="2401"/>
                  </a:cubicBezTo>
                  <a:close/>
                  <a:moveTo>
                    <a:pt x="3649" y="91"/>
                  </a:moveTo>
                  <a:lnTo>
                    <a:pt x="1930" y="4237"/>
                  </a:lnTo>
                  <a:lnTo>
                    <a:pt x="2225" y="4237"/>
                  </a:lnTo>
                  <a:lnTo>
                    <a:pt x="3943" y="91"/>
                  </a:lnTo>
                  <a:close/>
                  <a:moveTo>
                    <a:pt x="3886" y="2061"/>
                  </a:moveTo>
                  <a:cubicBezTo>
                    <a:pt x="3691" y="2061"/>
                    <a:pt x="3536" y="2159"/>
                    <a:pt x="3422" y="2354"/>
                  </a:cubicBezTo>
                  <a:cubicBezTo>
                    <a:pt x="3307" y="2549"/>
                    <a:pt x="3250" y="2815"/>
                    <a:pt x="3250" y="3150"/>
                  </a:cubicBezTo>
                  <a:cubicBezTo>
                    <a:pt x="3250" y="3484"/>
                    <a:pt x="3307" y="3748"/>
                    <a:pt x="3421" y="3944"/>
                  </a:cubicBezTo>
                  <a:cubicBezTo>
                    <a:pt x="3535" y="4139"/>
                    <a:pt x="3690" y="4237"/>
                    <a:pt x="3886" y="4237"/>
                  </a:cubicBezTo>
                  <a:cubicBezTo>
                    <a:pt x="4079" y="4237"/>
                    <a:pt x="4232" y="4139"/>
                    <a:pt x="4347" y="3944"/>
                  </a:cubicBezTo>
                  <a:cubicBezTo>
                    <a:pt x="4462" y="3748"/>
                    <a:pt x="4519" y="3484"/>
                    <a:pt x="4519" y="3150"/>
                  </a:cubicBezTo>
                  <a:cubicBezTo>
                    <a:pt x="4519" y="2817"/>
                    <a:pt x="4462" y="2552"/>
                    <a:pt x="4348" y="2355"/>
                  </a:cubicBezTo>
                  <a:cubicBezTo>
                    <a:pt x="4234" y="2159"/>
                    <a:pt x="4080" y="2061"/>
                    <a:pt x="3886" y="2061"/>
                  </a:cubicBezTo>
                  <a:close/>
                  <a:moveTo>
                    <a:pt x="550" y="0"/>
                  </a:moveTo>
                  <a:cubicBezTo>
                    <a:pt x="365" y="421"/>
                    <a:pt x="227" y="833"/>
                    <a:pt x="136" y="1237"/>
                  </a:cubicBezTo>
                  <a:cubicBezTo>
                    <a:pt x="45" y="1640"/>
                    <a:pt x="0" y="2040"/>
                    <a:pt x="0" y="2438"/>
                  </a:cubicBezTo>
                  <a:cubicBezTo>
                    <a:pt x="0" y="2838"/>
                    <a:pt x="46" y="3240"/>
                    <a:pt x="137" y="3645"/>
                  </a:cubicBezTo>
                  <a:cubicBezTo>
                    <a:pt x="229" y="4050"/>
                    <a:pt x="366" y="4462"/>
                    <a:pt x="550" y="4882"/>
                  </a:cubicBezTo>
                  <a:lnTo>
                    <a:pt x="845" y="4882"/>
                  </a:lnTo>
                  <a:cubicBezTo>
                    <a:pt x="682" y="4473"/>
                    <a:pt x="560" y="4067"/>
                    <a:pt x="479" y="3663"/>
                  </a:cubicBezTo>
                  <a:cubicBezTo>
                    <a:pt x="399" y="3259"/>
                    <a:pt x="359" y="2850"/>
                    <a:pt x="359" y="2438"/>
                  </a:cubicBezTo>
                  <a:cubicBezTo>
                    <a:pt x="359" y="2026"/>
                    <a:pt x="399" y="1619"/>
                    <a:pt x="479" y="1218"/>
                  </a:cubicBezTo>
                  <a:cubicBezTo>
                    <a:pt x="558" y="817"/>
                    <a:pt x="680" y="411"/>
                    <a:pt x="845" y="0"/>
                  </a:cubicBezTo>
                  <a:close/>
                  <a:moveTo>
                    <a:pt x="5029" y="0"/>
                  </a:moveTo>
                  <a:cubicBezTo>
                    <a:pt x="5192" y="411"/>
                    <a:pt x="5314" y="817"/>
                    <a:pt x="5394" y="1218"/>
                  </a:cubicBezTo>
                  <a:cubicBezTo>
                    <a:pt x="5475" y="1619"/>
                    <a:pt x="5515" y="2026"/>
                    <a:pt x="5515" y="2438"/>
                  </a:cubicBezTo>
                  <a:cubicBezTo>
                    <a:pt x="5515" y="2850"/>
                    <a:pt x="5475" y="3259"/>
                    <a:pt x="5394" y="3663"/>
                  </a:cubicBezTo>
                  <a:cubicBezTo>
                    <a:pt x="5314" y="4067"/>
                    <a:pt x="5192" y="4473"/>
                    <a:pt x="5029" y="4882"/>
                  </a:cubicBezTo>
                  <a:lnTo>
                    <a:pt x="5323" y="4882"/>
                  </a:lnTo>
                  <a:cubicBezTo>
                    <a:pt x="5507" y="4462"/>
                    <a:pt x="5645" y="4050"/>
                    <a:pt x="5737" y="3645"/>
                  </a:cubicBezTo>
                  <a:cubicBezTo>
                    <a:pt x="5828" y="3240"/>
                    <a:pt x="5874" y="2838"/>
                    <a:pt x="5874" y="2438"/>
                  </a:cubicBezTo>
                  <a:cubicBezTo>
                    <a:pt x="5874" y="2040"/>
                    <a:pt x="5828" y="1640"/>
                    <a:pt x="5737" y="1237"/>
                  </a:cubicBezTo>
                  <a:cubicBezTo>
                    <a:pt x="5645" y="833"/>
                    <a:pt x="5507" y="421"/>
                    <a:pt x="532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7" name="Shape 847"/>
            <p:cNvSpPr/>
            <p:nvPr/>
          </p:nvSpPr>
          <p:spPr>
            <a:xfrm>
              <a:off x="768575" y="389400"/>
              <a:ext cx="49625" cy="25"/>
            </a:xfrm>
            <a:custGeom>
              <a:pathLst>
                <a:path extrusionOk="0" fill="none" h="1" w="1985">
                  <a:moveTo>
                    <a:pt x="1" y="1"/>
                  </a:moveTo>
                  <a:lnTo>
                    <a:pt x="1984" y="1"/>
                  </a:lnTo>
                </a:path>
              </a:pathLst>
            </a:custGeom>
            <a:noFill/>
            <a:ln cap="rnd" cmpd="sng" w="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8" name="Shape 848"/>
            <p:cNvSpPr/>
            <p:nvPr/>
          </p:nvSpPr>
          <p:spPr>
            <a:xfrm>
              <a:off x="818175" y="389400"/>
              <a:ext cx="59525" cy="158700"/>
            </a:xfrm>
            <a:custGeom>
              <a:pathLst>
                <a:path extrusionOk="0" fill="none" h="6348" w="2381">
                  <a:moveTo>
                    <a:pt x="0" y="1"/>
                  </a:moveTo>
                  <a:lnTo>
                    <a:pt x="2380" y="6347"/>
                  </a:lnTo>
                </a:path>
              </a:pathLst>
            </a:custGeom>
            <a:noFill/>
            <a:ln cap="rnd" cmpd="sng" w="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49" name="Shape 849"/>
            <p:cNvSpPr/>
            <p:nvPr/>
          </p:nvSpPr>
          <p:spPr>
            <a:xfrm>
              <a:off x="1051225" y="353350"/>
              <a:ext cx="49625" cy="25"/>
            </a:xfrm>
            <a:custGeom>
              <a:pathLst>
                <a:path extrusionOk="0" fill="none" h="1" w="1985">
                  <a:moveTo>
                    <a:pt x="1984" y="1"/>
                  </a:moveTo>
                  <a:lnTo>
                    <a:pt x="1" y="1"/>
                  </a:lnTo>
                </a:path>
              </a:pathLst>
            </a:custGeom>
            <a:noFill/>
            <a:ln cap="rnd" cmpd="sng" w="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0" name="Shape 850"/>
            <p:cNvSpPr/>
            <p:nvPr/>
          </p:nvSpPr>
          <p:spPr>
            <a:xfrm>
              <a:off x="947100" y="353350"/>
              <a:ext cx="104150" cy="180325"/>
            </a:xfrm>
            <a:custGeom>
              <a:pathLst>
                <a:path extrusionOk="0" fill="none" h="7213" w="4166">
                  <a:moveTo>
                    <a:pt x="4166" y="1"/>
                  </a:moveTo>
                  <a:lnTo>
                    <a:pt x="0" y="7212"/>
                  </a:lnTo>
                </a:path>
              </a:pathLst>
            </a:custGeom>
            <a:noFill/>
            <a:ln cap="rnd" cmpd="sng" w="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1" name="Shape 851"/>
            <p:cNvSpPr/>
            <p:nvPr/>
          </p:nvSpPr>
          <p:spPr>
            <a:xfrm>
              <a:off x="1262250" y="1766075"/>
              <a:ext cx="316375" cy="117650"/>
            </a:xfrm>
            <a:custGeom>
              <a:pathLst>
                <a:path extrusionOk="0" h="4706" w="12655">
                  <a:moveTo>
                    <a:pt x="10123" y="341"/>
                  </a:moveTo>
                  <a:cubicBezTo>
                    <a:pt x="10228" y="341"/>
                    <a:pt x="10312" y="407"/>
                    <a:pt x="10373" y="541"/>
                  </a:cubicBezTo>
                  <a:cubicBezTo>
                    <a:pt x="10434" y="675"/>
                    <a:pt x="10465" y="857"/>
                    <a:pt x="10465" y="1087"/>
                  </a:cubicBezTo>
                  <a:cubicBezTo>
                    <a:pt x="10465" y="1323"/>
                    <a:pt x="10435" y="1507"/>
                    <a:pt x="10374" y="1639"/>
                  </a:cubicBezTo>
                  <a:cubicBezTo>
                    <a:pt x="10313" y="1771"/>
                    <a:pt x="10230" y="1837"/>
                    <a:pt x="10123" y="1837"/>
                  </a:cubicBezTo>
                  <a:cubicBezTo>
                    <a:pt x="10016" y="1837"/>
                    <a:pt x="9933" y="1771"/>
                    <a:pt x="9873" y="1639"/>
                  </a:cubicBezTo>
                  <a:cubicBezTo>
                    <a:pt x="9812" y="1507"/>
                    <a:pt x="9782" y="1323"/>
                    <a:pt x="9782" y="1087"/>
                  </a:cubicBezTo>
                  <a:cubicBezTo>
                    <a:pt x="9782" y="855"/>
                    <a:pt x="9813" y="673"/>
                    <a:pt x="9873" y="540"/>
                  </a:cubicBezTo>
                  <a:cubicBezTo>
                    <a:pt x="9934" y="407"/>
                    <a:pt x="10017" y="341"/>
                    <a:pt x="10123" y="341"/>
                  </a:cubicBezTo>
                  <a:close/>
                  <a:moveTo>
                    <a:pt x="10123" y="1"/>
                  </a:moveTo>
                  <a:cubicBezTo>
                    <a:pt x="9929" y="1"/>
                    <a:pt x="9775" y="99"/>
                    <a:pt x="9661" y="295"/>
                  </a:cubicBezTo>
                  <a:cubicBezTo>
                    <a:pt x="9547" y="491"/>
                    <a:pt x="9490" y="755"/>
                    <a:pt x="9490" y="1087"/>
                  </a:cubicBezTo>
                  <a:cubicBezTo>
                    <a:pt x="9490" y="1423"/>
                    <a:pt x="9546" y="1688"/>
                    <a:pt x="9660" y="1883"/>
                  </a:cubicBezTo>
                  <a:cubicBezTo>
                    <a:pt x="9773" y="2079"/>
                    <a:pt x="9928" y="2176"/>
                    <a:pt x="10123" y="2176"/>
                  </a:cubicBezTo>
                  <a:cubicBezTo>
                    <a:pt x="10318" y="2176"/>
                    <a:pt x="10473" y="2079"/>
                    <a:pt x="10587" y="1885"/>
                  </a:cubicBezTo>
                  <a:cubicBezTo>
                    <a:pt x="10702" y="1690"/>
                    <a:pt x="10759" y="1424"/>
                    <a:pt x="10759" y="1087"/>
                  </a:cubicBezTo>
                  <a:cubicBezTo>
                    <a:pt x="10759" y="754"/>
                    <a:pt x="10702" y="489"/>
                    <a:pt x="10587" y="294"/>
                  </a:cubicBezTo>
                  <a:cubicBezTo>
                    <a:pt x="10471" y="98"/>
                    <a:pt x="10317" y="1"/>
                    <a:pt x="10123" y="1"/>
                  </a:cubicBezTo>
                  <a:close/>
                  <a:moveTo>
                    <a:pt x="12022" y="2310"/>
                  </a:moveTo>
                  <a:cubicBezTo>
                    <a:pt x="12126" y="2310"/>
                    <a:pt x="12209" y="2377"/>
                    <a:pt x="12269" y="2510"/>
                  </a:cubicBezTo>
                  <a:cubicBezTo>
                    <a:pt x="12330" y="2643"/>
                    <a:pt x="12360" y="2826"/>
                    <a:pt x="12360" y="3060"/>
                  </a:cubicBezTo>
                  <a:cubicBezTo>
                    <a:pt x="12360" y="3292"/>
                    <a:pt x="12330" y="3474"/>
                    <a:pt x="12269" y="3607"/>
                  </a:cubicBezTo>
                  <a:cubicBezTo>
                    <a:pt x="12209" y="3740"/>
                    <a:pt x="12126" y="3806"/>
                    <a:pt x="12022" y="3806"/>
                  </a:cubicBezTo>
                  <a:cubicBezTo>
                    <a:pt x="11915" y="3806"/>
                    <a:pt x="11831" y="3740"/>
                    <a:pt x="11771" y="3607"/>
                  </a:cubicBezTo>
                  <a:cubicBezTo>
                    <a:pt x="11710" y="3474"/>
                    <a:pt x="11680" y="3292"/>
                    <a:pt x="11680" y="3060"/>
                  </a:cubicBezTo>
                  <a:cubicBezTo>
                    <a:pt x="11680" y="2824"/>
                    <a:pt x="11710" y="2640"/>
                    <a:pt x="11771" y="2508"/>
                  </a:cubicBezTo>
                  <a:cubicBezTo>
                    <a:pt x="11831" y="2376"/>
                    <a:pt x="11915" y="2310"/>
                    <a:pt x="12022" y="2310"/>
                  </a:cubicBezTo>
                  <a:close/>
                  <a:moveTo>
                    <a:pt x="1" y="73"/>
                  </a:moveTo>
                  <a:lnTo>
                    <a:pt x="1" y="528"/>
                  </a:lnTo>
                  <a:lnTo>
                    <a:pt x="1320" y="528"/>
                  </a:lnTo>
                  <a:lnTo>
                    <a:pt x="382" y="4069"/>
                  </a:lnTo>
                  <a:lnTo>
                    <a:pt x="770" y="4069"/>
                  </a:lnTo>
                  <a:lnTo>
                    <a:pt x="1768" y="303"/>
                  </a:lnTo>
                  <a:lnTo>
                    <a:pt x="1768" y="73"/>
                  </a:lnTo>
                  <a:close/>
                  <a:moveTo>
                    <a:pt x="6757" y="73"/>
                  </a:moveTo>
                  <a:lnTo>
                    <a:pt x="6100" y="266"/>
                  </a:lnTo>
                  <a:lnTo>
                    <a:pt x="6100" y="758"/>
                  </a:lnTo>
                  <a:lnTo>
                    <a:pt x="6760" y="565"/>
                  </a:lnTo>
                  <a:lnTo>
                    <a:pt x="6760" y="3614"/>
                  </a:lnTo>
                  <a:lnTo>
                    <a:pt x="6153" y="3614"/>
                  </a:lnTo>
                  <a:lnTo>
                    <a:pt x="6153" y="4069"/>
                  </a:lnTo>
                  <a:lnTo>
                    <a:pt x="7736" y="4069"/>
                  </a:lnTo>
                  <a:lnTo>
                    <a:pt x="7736" y="3614"/>
                  </a:lnTo>
                  <a:lnTo>
                    <a:pt x="7129" y="3614"/>
                  </a:lnTo>
                  <a:lnTo>
                    <a:pt x="7129" y="73"/>
                  </a:lnTo>
                  <a:close/>
                  <a:moveTo>
                    <a:pt x="3205" y="1"/>
                  </a:moveTo>
                  <a:cubicBezTo>
                    <a:pt x="3096" y="1"/>
                    <a:pt x="2980" y="15"/>
                    <a:pt x="2856" y="43"/>
                  </a:cubicBezTo>
                  <a:cubicBezTo>
                    <a:pt x="2733" y="72"/>
                    <a:pt x="2601" y="115"/>
                    <a:pt x="2460" y="172"/>
                  </a:cubicBezTo>
                  <a:lnTo>
                    <a:pt x="2460" y="654"/>
                  </a:lnTo>
                  <a:cubicBezTo>
                    <a:pt x="2600" y="586"/>
                    <a:pt x="2728" y="536"/>
                    <a:pt x="2844" y="504"/>
                  </a:cubicBezTo>
                  <a:cubicBezTo>
                    <a:pt x="2961" y="472"/>
                    <a:pt x="3070" y="456"/>
                    <a:pt x="3172" y="456"/>
                  </a:cubicBezTo>
                  <a:cubicBezTo>
                    <a:pt x="3358" y="456"/>
                    <a:pt x="3502" y="510"/>
                    <a:pt x="3602" y="620"/>
                  </a:cubicBezTo>
                  <a:cubicBezTo>
                    <a:pt x="3702" y="730"/>
                    <a:pt x="3752" y="887"/>
                    <a:pt x="3752" y="1093"/>
                  </a:cubicBezTo>
                  <a:cubicBezTo>
                    <a:pt x="3752" y="1292"/>
                    <a:pt x="3703" y="1445"/>
                    <a:pt x="3606" y="1552"/>
                  </a:cubicBezTo>
                  <a:cubicBezTo>
                    <a:pt x="3509" y="1658"/>
                    <a:pt x="3369" y="1711"/>
                    <a:pt x="3187" y="1711"/>
                  </a:cubicBezTo>
                  <a:lnTo>
                    <a:pt x="2852" y="1711"/>
                  </a:lnTo>
                  <a:lnTo>
                    <a:pt x="2852" y="2155"/>
                  </a:lnTo>
                  <a:lnTo>
                    <a:pt x="3172" y="2155"/>
                  </a:lnTo>
                  <a:cubicBezTo>
                    <a:pt x="3374" y="2155"/>
                    <a:pt x="3532" y="2221"/>
                    <a:pt x="3646" y="2354"/>
                  </a:cubicBezTo>
                  <a:cubicBezTo>
                    <a:pt x="3759" y="2487"/>
                    <a:pt x="3816" y="2672"/>
                    <a:pt x="3816" y="2907"/>
                  </a:cubicBezTo>
                  <a:cubicBezTo>
                    <a:pt x="3816" y="3162"/>
                    <a:pt x="3755" y="3357"/>
                    <a:pt x="3633" y="3490"/>
                  </a:cubicBezTo>
                  <a:cubicBezTo>
                    <a:pt x="3511" y="3624"/>
                    <a:pt x="3333" y="3691"/>
                    <a:pt x="3100" y="3691"/>
                  </a:cubicBezTo>
                  <a:cubicBezTo>
                    <a:pt x="2966" y="3691"/>
                    <a:pt x="2838" y="3669"/>
                    <a:pt x="2715" y="3624"/>
                  </a:cubicBezTo>
                  <a:cubicBezTo>
                    <a:pt x="2593" y="3580"/>
                    <a:pt x="2480" y="3514"/>
                    <a:pt x="2377" y="3426"/>
                  </a:cubicBezTo>
                  <a:lnTo>
                    <a:pt x="2377" y="3948"/>
                  </a:lnTo>
                  <a:cubicBezTo>
                    <a:pt x="2507" y="4014"/>
                    <a:pt x="2633" y="4064"/>
                    <a:pt x="2755" y="4097"/>
                  </a:cubicBezTo>
                  <a:cubicBezTo>
                    <a:pt x="2877" y="4130"/>
                    <a:pt x="2996" y="4146"/>
                    <a:pt x="3111" y="4146"/>
                  </a:cubicBezTo>
                  <a:cubicBezTo>
                    <a:pt x="3455" y="4146"/>
                    <a:pt x="3720" y="4038"/>
                    <a:pt x="3906" y="3822"/>
                  </a:cubicBezTo>
                  <a:cubicBezTo>
                    <a:pt x="4093" y="3606"/>
                    <a:pt x="4186" y="3301"/>
                    <a:pt x="4186" y="2907"/>
                  </a:cubicBezTo>
                  <a:cubicBezTo>
                    <a:pt x="4186" y="2650"/>
                    <a:pt x="4136" y="2434"/>
                    <a:pt x="4036" y="2259"/>
                  </a:cubicBezTo>
                  <a:cubicBezTo>
                    <a:pt x="3936" y="2085"/>
                    <a:pt x="3797" y="1969"/>
                    <a:pt x="3619" y="1914"/>
                  </a:cubicBezTo>
                  <a:cubicBezTo>
                    <a:pt x="3780" y="1855"/>
                    <a:pt x="3904" y="1750"/>
                    <a:pt x="3991" y="1597"/>
                  </a:cubicBezTo>
                  <a:cubicBezTo>
                    <a:pt x="4078" y="1444"/>
                    <a:pt x="4121" y="1258"/>
                    <a:pt x="4121" y="1036"/>
                  </a:cubicBezTo>
                  <a:cubicBezTo>
                    <a:pt x="4121" y="719"/>
                    <a:pt x="4039" y="467"/>
                    <a:pt x="3875" y="280"/>
                  </a:cubicBezTo>
                  <a:cubicBezTo>
                    <a:pt x="3710" y="94"/>
                    <a:pt x="3487" y="1"/>
                    <a:pt x="3205" y="1"/>
                  </a:cubicBezTo>
                  <a:close/>
                  <a:moveTo>
                    <a:pt x="11784" y="1"/>
                  </a:moveTo>
                  <a:lnTo>
                    <a:pt x="10066" y="4146"/>
                  </a:lnTo>
                  <a:lnTo>
                    <a:pt x="10360" y="4146"/>
                  </a:lnTo>
                  <a:lnTo>
                    <a:pt x="12079" y="1"/>
                  </a:lnTo>
                  <a:close/>
                  <a:moveTo>
                    <a:pt x="12022" y="1970"/>
                  </a:moveTo>
                  <a:cubicBezTo>
                    <a:pt x="11827" y="1970"/>
                    <a:pt x="11672" y="2068"/>
                    <a:pt x="11557" y="2263"/>
                  </a:cubicBezTo>
                  <a:cubicBezTo>
                    <a:pt x="11442" y="2459"/>
                    <a:pt x="11385" y="2724"/>
                    <a:pt x="11385" y="3060"/>
                  </a:cubicBezTo>
                  <a:cubicBezTo>
                    <a:pt x="11385" y="3393"/>
                    <a:pt x="11442" y="3658"/>
                    <a:pt x="11556" y="3853"/>
                  </a:cubicBezTo>
                  <a:cubicBezTo>
                    <a:pt x="11670" y="4048"/>
                    <a:pt x="11826" y="4146"/>
                    <a:pt x="12022" y="4146"/>
                  </a:cubicBezTo>
                  <a:cubicBezTo>
                    <a:pt x="12214" y="4146"/>
                    <a:pt x="12368" y="4048"/>
                    <a:pt x="12483" y="3853"/>
                  </a:cubicBezTo>
                  <a:cubicBezTo>
                    <a:pt x="12598" y="3658"/>
                    <a:pt x="12655" y="3393"/>
                    <a:pt x="12655" y="3060"/>
                  </a:cubicBezTo>
                  <a:cubicBezTo>
                    <a:pt x="12655" y="2726"/>
                    <a:pt x="12598" y="2461"/>
                    <a:pt x="12484" y="2265"/>
                  </a:cubicBezTo>
                  <a:cubicBezTo>
                    <a:pt x="12370" y="2068"/>
                    <a:pt x="12216" y="1970"/>
                    <a:pt x="12022" y="1970"/>
                  </a:cubicBezTo>
                  <a:close/>
                  <a:moveTo>
                    <a:pt x="4929" y="3389"/>
                  </a:moveTo>
                  <a:lnTo>
                    <a:pt x="4929" y="3849"/>
                  </a:lnTo>
                  <a:lnTo>
                    <a:pt x="4779" y="4705"/>
                  </a:lnTo>
                  <a:lnTo>
                    <a:pt x="5016" y="4705"/>
                  </a:lnTo>
                  <a:lnTo>
                    <a:pt x="5318" y="3849"/>
                  </a:lnTo>
                  <a:lnTo>
                    <a:pt x="5318" y="33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2" name="Shape 852"/>
            <p:cNvSpPr/>
            <p:nvPr/>
          </p:nvSpPr>
          <p:spPr>
            <a:xfrm>
              <a:off x="1122600" y="323775"/>
              <a:ext cx="257250" cy="117650"/>
            </a:xfrm>
            <a:custGeom>
              <a:pathLst>
                <a:path extrusionOk="0" h="4706" w="10290">
                  <a:moveTo>
                    <a:pt x="7757" y="340"/>
                  </a:moveTo>
                  <a:cubicBezTo>
                    <a:pt x="7863" y="340"/>
                    <a:pt x="7946" y="407"/>
                    <a:pt x="8007" y="541"/>
                  </a:cubicBezTo>
                  <a:cubicBezTo>
                    <a:pt x="8069" y="675"/>
                    <a:pt x="8099" y="857"/>
                    <a:pt x="8099" y="1087"/>
                  </a:cubicBezTo>
                  <a:cubicBezTo>
                    <a:pt x="8099" y="1322"/>
                    <a:pt x="8069" y="1506"/>
                    <a:pt x="8008" y="1638"/>
                  </a:cubicBezTo>
                  <a:cubicBezTo>
                    <a:pt x="7948" y="1770"/>
                    <a:pt x="7864" y="1836"/>
                    <a:pt x="7757" y="1836"/>
                  </a:cubicBezTo>
                  <a:cubicBezTo>
                    <a:pt x="7650" y="1836"/>
                    <a:pt x="7567" y="1770"/>
                    <a:pt x="7507" y="1638"/>
                  </a:cubicBezTo>
                  <a:cubicBezTo>
                    <a:pt x="7447" y="1506"/>
                    <a:pt x="7417" y="1322"/>
                    <a:pt x="7417" y="1087"/>
                  </a:cubicBezTo>
                  <a:cubicBezTo>
                    <a:pt x="7417" y="855"/>
                    <a:pt x="7447" y="673"/>
                    <a:pt x="7508" y="540"/>
                  </a:cubicBezTo>
                  <a:cubicBezTo>
                    <a:pt x="7568" y="407"/>
                    <a:pt x="7652" y="340"/>
                    <a:pt x="7757" y="340"/>
                  </a:cubicBezTo>
                  <a:close/>
                  <a:moveTo>
                    <a:pt x="7757" y="0"/>
                  </a:moveTo>
                  <a:cubicBezTo>
                    <a:pt x="7563" y="0"/>
                    <a:pt x="7409" y="98"/>
                    <a:pt x="7295" y="295"/>
                  </a:cubicBezTo>
                  <a:cubicBezTo>
                    <a:pt x="7181" y="491"/>
                    <a:pt x="7124" y="755"/>
                    <a:pt x="7124" y="1087"/>
                  </a:cubicBezTo>
                  <a:cubicBezTo>
                    <a:pt x="7124" y="1422"/>
                    <a:pt x="7181" y="1688"/>
                    <a:pt x="7294" y="1883"/>
                  </a:cubicBezTo>
                  <a:cubicBezTo>
                    <a:pt x="7408" y="2078"/>
                    <a:pt x="7562" y="2176"/>
                    <a:pt x="7757" y="2176"/>
                  </a:cubicBezTo>
                  <a:cubicBezTo>
                    <a:pt x="7952" y="2176"/>
                    <a:pt x="8107" y="2079"/>
                    <a:pt x="8222" y="1884"/>
                  </a:cubicBezTo>
                  <a:cubicBezTo>
                    <a:pt x="8336" y="1690"/>
                    <a:pt x="8394" y="1424"/>
                    <a:pt x="8394" y="1087"/>
                  </a:cubicBezTo>
                  <a:cubicBezTo>
                    <a:pt x="8394" y="753"/>
                    <a:pt x="8336" y="489"/>
                    <a:pt x="8221" y="293"/>
                  </a:cubicBezTo>
                  <a:cubicBezTo>
                    <a:pt x="8105" y="98"/>
                    <a:pt x="7951" y="0"/>
                    <a:pt x="7757" y="0"/>
                  </a:cubicBezTo>
                  <a:close/>
                  <a:moveTo>
                    <a:pt x="9656" y="2310"/>
                  </a:moveTo>
                  <a:cubicBezTo>
                    <a:pt x="9760" y="2310"/>
                    <a:pt x="9843" y="2376"/>
                    <a:pt x="9904" y="2509"/>
                  </a:cubicBezTo>
                  <a:cubicBezTo>
                    <a:pt x="9964" y="2642"/>
                    <a:pt x="9995" y="2826"/>
                    <a:pt x="9995" y="3059"/>
                  </a:cubicBezTo>
                  <a:cubicBezTo>
                    <a:pt x="9995" y="3291"/>
                    <a:pt x="9964" y="3474"/>
                    <a:pt x="9904" y="3607"/>
                  </a:cubicBezTo>
                  <a:cubicBezTo>
                    <a:pt x="9843" y="3739"/>
                    <a:pt x="9760" y="3806"/>
                    <a:pt x="9656" y="3806"/>
                  </a:cubicBezTo>
                  <a:cubicBezTo>
                    <a:pt x="9549" y="3806"/>
                    <a:pt x="9466" y="3739"/>
                    <a:pt x="9405" y="3607"/>
                  </a:cubicBezTo>
                  <a:cubicBezTo>
                    <a:pt x="9344" y="3474"/>
                    <a:pt x="9314" y="3291"/>
                    <a:pt x="9314" y="3059"/>
                  </a:cubicBezTo>
                  <a:cubicBezTo>
                    <a:pt x="9314" y="2824"/>
                    <a:pt x="9344" y="2640"/>
                    <a:pt x="9405" y="2508"/>
                  </a:cubicBezTo>
                  <a:cubicBezTo>
                    <a:pt x="9466" y="2376"/>
                    <a:pt x="9549" y="2310"/>
                    <a:pt x="9656" y="2310"/>
                  </a:cubicBezTo>
                  <a:close/>
                  <a:moveTo>
                    <a:pt x="795" y="0"/>
                  </a:moveTo>
                  <a:cubicBezTo>
                    <a:pt x="687" y="0"/>
                    <a:pt x="568" y="23"/>
                    <a:pt x="438" y="67"/>
                  </a:cubicBezTo>
                  <a:cubicBezTo>
                    <a:pt x="308" y="112"/>
                    <a:pt x="168" y="178"/>
                    <a:pt x="19" y="265"/>
                  </a:cubicBezTo>
                  <a:lnTo>
                    <a:pt x="19" y="811"/>
                  </a:lnTo>
                  <a:cubicBezTo>
                    <a:pt x="166" y="692"/>
                    <a:pt x="304" y="603"/>
                    <a:pt x="433" y="544"/>
                  </a:cubicBezTo>
                  <a:cubicBezTo>
                    <a:pt x="563" y="485"/>
                    <a:pt x="686" y="455"/>
                    <a:pt x="802" y="455"/>
                  </a:cubicBezTo>
                  <a:cubicBezTo>
                    <a:pt x="967" y="455"/>
                    <a:pt x="1100" y="522"/>
                    <a:pt x="1203" y="656"/>
                  </a:cubicBezTo>
                  <a:cubicBezTo>
                    <a:pt x="1305" y="790"/>
                    <a:pt x="1356" y="963"/>
                    <a:pt x="1356" y="1175"/>
                  </a:cubicBezTo>
                  <a:cubicBezTo>
                    <a:pt x="1356" y="1305"/>
                    <a:pt x="1333" y="1438"/>
                    <a:pt x="1285" y="1573"/>
                  </a:cubicBezTo>
                  <a:cubicBezTo>
                    <a:pt x="1238" y="1707"/>
                    <a:pt x="1155" y="1872"/>
                    <a:pt x="1036" y="2066"/>
                  </a:cubicBezTo>
                  <a:cubicBezTo>
                    <a:pt x="974" y="2170"/>
                    <a:pt x="821" y="2401"/>
                    <a:pt x="577" y="2758"/>
                  </a:cubicBezTo>
                  <a:cubicBezTo>
                    <a:pt x="334" y="3116"/>
                    <a:pt x="141" y="3401"/>
                    <a:pt x="0" y="3613"/>
                  </a:cubicBezTo>
                  <a:lnTo>
                    <a:pt x="0" y="4068"/>
                  </a:lnTo>
                  <a:lnTo>
                    <a:pt x="1745" y="4068"/>
                  </a:lnTo>
                  <a:lnTo>
                    <a:pt x="1745" y="3613"/>
                  </a:lnTo>
                  <a:lnTo>
                    <a:pt x="447" y="3613"/>
                  </a:lnTo>
                  <a:cubicBezTo>
                    <a:pt x="747" y="3169"/>
                    <a:pt x="978" y="2823"/>
                    <a:pt x="1143" y="2576"/>
                  </a:cubicBezTo>
                  <a:cubicBezTo>
                    <a:pt x="1307" y="2329"/>
                    <a:pt x="1405" y="2180"/>
                    <a:pt x="1435" y="2128"/>
                  </a:cubicBezTo>
                  <a:cubicBezTo>
                    <a:pt x="1547" y="1928"/>
                    <a:pt x="1624" y="1755"/>
                    <a:pt x="1666" y="1607"/>
                  </a:cubicBezTo>
                  <a:cubicBezTo>
                    <a:pt x="1709" y="1460"/>
                    <a:pt x="1730" y="1305"/>
                    <a:pt x="1730" y="1140"/>
                  </a:cubicBezTo>
                  <a:cubicBezTo>
                    <a:pt x="1730" y="794"/>
                    <a:pt x="1645" y="518"/>
                    <a:pt x="1476" y="311"/>
                  </a:cubicBezTo>
                  <a:cubicBezTo>
                    <a:pt x="1307" y="104"/>
                    <a:pt x="1080" y="0"/>
                    <a:pt x="795" y="0"/>
                  </a:cubicBezTo>
                  <a:close/>
                  <a:moveTo>
                    <a:pt x="4435" y="0"/>
                  </a:moveTo>
                  <a:cubicBezTo>
                    <a:pt x="4326" y="0"/>
                    <a:pt x="4210" y="15"/>
                    <a:pt x="4087" y="43"/>
                  </a:cubicBezTo>
                  <a:cubicBezTo>
                    <a:pt x="3963" y="72"/>
                    <a:pt x="3831" y="115"/>
                    <a:pt x="3690" y="172"/>
                  </a:cubicBezTo>
                  <a:lnTo>
                    <a:pt x="3690" y="653"/>
                  </a:lnTo>
                  <a:cubicBezTo>
                    <a:pt x="3830" y="586"/>
                    <a:pt x="3958" y="536"/>
                    <a:pt x="4075" y="503"/>
                  </a:cubicBezTo>
                  <a:cubicBezTo>
                    <a:pt x="4191" y="471"/>
                    <a:pt x="4300" y="455"/>
                    <a:pt x="4402" y="455"/>
                  </a:cubicBezTo>
                  <a:cubicBezTo>
                    <a:pt x="4589" y="455"/>
                    <a:pt x="4732" y="510"/>
                    <a:pt x="4832" y="620"/>
                  </a:cubicBezTo>
                  <a:cubicBezTo>
                    <a:pt x="4932" y="730"/>
                    <a:pt x="4982" y="887"/>
                    <a:pt x="4982" y="1092"/>
                  </a:cubicBezTo>
                  <a:cubicBezTo>
                    <a:pt x="4982" y="1292"/>
                    <a:pt x="4933" y="1445"/>
                    <a:pt x="4836" y="1551"/>
                  </a:cubicBezTo>
                  <a:cubicBezTo>
                    <a:pt x="4739" y="1657"/>
                    <a:pt x="4600" y="1710"/>
                    <a:pt x="4417" y="1710"/>
                  </a:cubicBezTo>
                  <a:lnTo>
                    <a:pt x="4082" y="1710"/>
                  </a:lnTo>
                  <a:lnTo>
                    <a:pt x="4082" y="2155"/>
                  </a:lnTo>
                  <a:lnTo>
                    <a:pt x="4402" y="2155"/>
                  </a:lnTo>
                  <a:cubicBezTo>
                    <a:pt x="4605" y="2155"/>
                    <a:pt x="4762" y="2221"/>
                    <a:pt x="4876" y="2354"/>
                  </a:cubicBezTo>
                  <a:cubicBezTo>
                    <a:pt x="4989" y="2487"/>
                    <a:pt x="5046" y="2671"/>
                    <a:pt x="5046" y="2907"/>
                  </a:cubicBezTo>
                  <a:cubicBezTo>
                    <a:pt x="5046" y="3162"/>
                    <a:pt x="4985" y="3356"/>
                    <a:pt x="4863" y="3490"/>
                  </a:cubicBezTo>
                  <a:cubicBezTo>
                    <a:pt x="4741" y="3624"/>
                    <a:pt x="4563" y="3691"/>
                    <a:pt x="4330" y="3691"/>
                  </a:cubicBezTo>
                  <a:cubicBezTo>
                    <a:pt x="4197" y="3691"/>
                    <a:pt x="4068" y="3669"/>
                    <a:pt x="3946" y="3624"/>
                  </a:cubicBezTo>
                  <a:cubicBezTo>
                    <a:pt x="3823" y="3579"/>
                    <a:pt x="3710" y="3513"/>
                    <a:pt x="3607" y="3426"/>
                  </a:cubicBezTo>
                  <a:lnTo>
                    <a:pt x="3607" y="3948"/>
                  </a:lnTo>
                  <a:cubicBezTo>
                    <a:pt x="3737" y="4014"/>
                    <a:pt x="3863" y="4063"/>
                    <a:pt x="3985" y="4096"/>
                  </a:cubicBezTo>
                  <a:cubicBezTo>
                    <a:pt x="4107" y="4129"/>
                    <a:pt x="4226" y="4146"/>
                    <a:pt x="4341" y="4146"/>
                  </a:cubicBezTo>
                  <a:cubicBezTo>
                    <a:pt x="4685" y="4146"/>
                    <a:pt x="4950" y="4038"/>
                    <a:pt x="5136" y="3822"/>
                  </a:cubicBezTo>
                  <a:cubicBezTo>
                    <a:pt x="5323" y="3606"/>
                    <a:pt x="5416" y="3301"/>
                    <a:pt x="5416" y="2907"/>
                  </a:cubicBezTo>
                  <a:cubicBezTo>
                    <a:pt x="5416" y="2650"/>
                    <a:pt x="5366" y="2434"/>
                    <a:pt x="5266" y="2259"/>
                  </a:cubicBezTo>
                  <a:cubicBezTo>
                    <a:pt x="5166" y="2084"/>
                    <a:pt x="5027" y="1969"/>
                    <a:pt x="4849" y="1914"/>
                  </a:cubicBezTo>
                  <a:cubicBezTo>
                    <a:pt x="5010" y="1855"/>
                    <a:pt x="5134" y="1749"/>
                    <a:pt x="5221" y="1597"/>
                  </a:cubicBezTo>
                  <a:cubicBezTo>
                    <a:pt x="5308" y="1444"/>
                    <a:pt x="5352" y="1257"/>
                    <a:pt x="5352" y="1036"/>
                  </a:cubicBezTo>
                  <a:cubicBezTo>
                    <a:pt x="5352" y="718"/>
                    <a:pt x="5269" y="466"/>
                    <a:pt x="5105" y="280"/>
                  </a:cubicBezTo>
                  <a:cubicBezTo>
                    <a:pt x="4941" y="94"/>
                    <a:pt x="4717" y="0"/>
                    <a:pt x="4435" y="0"/>
                  </a:cubicBezTo>
                  <a:close/>
                  <a:moveTo>
                    <a:pt x="9419" y="0"/>
                  </a:moveTo>
                  <a:lnTo>
                    <a:pt x="7700" y="4146"/>
                  </a:lnTo>
                  <a:lnTo>
                    <a:pt x="7994" y="4146"/>
                  </a:lnTo>
                  <a:lnTo>
                    <a:pt x="9713" y="0"/>
                  </a:lnTo>
                  <a:close/>
                  <a:moveTo>
                    <a:pt x="9656" y="1970"/>
                  </a:moveTo>
                  <a:cubicBezTo>
                    <a:pt x="9461" y="1970"/>
                    <a:pt x="9306" y="2068"/>
                    <a:pt x="9191" y="2263"/>
                  </a:cubicBezTo>
                  <a:cubicBezTo>
                    <a:pt x="9077" y="2458"/>
                    <a:pt x="9019" y="2724"/>
                    <a:pt x="9019" y="3059"/>
                  </a:cubicBezTo>
                  <a:cubicBezTo>
                    <a:pt x="9019" y="3393"/>
                    <a:pt x="9076" y="3657"/>
                    <a:pt x="9191" y="3853"/>
                  </a:cubicBezTo>
                  <a:cubicBezTo>
                    <a:pt x="9305" y="4048"/>
                    <a:pt x="9460" y="4146"/>
                    <a:pt x="9656" y="4146"/>
                  </a:cubicBezTo>
                  <a:cubicBezTo>
                    <a:pt x="9849" y="4146"/>
                    <a:pt x="10002" y="4048"/>
                    <a:pt x="10117" y="3853"/>
                  </a:cubicBezTo>
                  <a:cubicBezTo>
                    <a:pt x="10232" y="3657"/>
                    <a:pt x="10289" y="3393"/>
                    <a:pt x="10289" y="3059"/>
                  </a:cubicBezTo>
                  <a:cubicBezTo>
                    <a:pt x="10289" y="2726"/>
                    <a:pt x="10232" y="2461"/>
                    <a:pt x="10118" y="2264"/>
                  </a:cubicBezTo>
                  <a:cubicBezTo>
                    <a:pt x="10004" y="2068"/>
                    <a:pt x="9850" y="1970"/>
                    <a:pt x="9656" y="1970"/>
                  </a:cubicBezTo>
                  <a:close/>
                  <a:moveTo>
                    <a:pt x="2564" y="3388"/>
                  </a:moveTo>
                  <a:lnTo>
                    <a:pt x="2564" y="3849"/>
                  </a:lnTo>
                  <a:lnTo>
                    <a:pt x="2413" y="4705"/>
                  </a:lnTo>
                  <a:lnTo>
                    <a:pt x="2650" y="4705"/>
                  </a:lnTo>
                  <a:lnTo>
                    <a:pt x="2952" y="3849"/>
                  </a:lnTo>
                  <a:lnTo>
                    <a:pt x="2952" y="33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3" name="Shape 853"/>
            <p:cNvSpPr/>
            <p:nvPr/>
          </p:nvSpPr>
          <p:spPr>
            <a:xfrm>
              <a:off x="546700" y="359825"/>
              <a:ext cx="257925" cy="117650"/>
            </a:xfrm>
            <a:custGeom>
              <a:pathLst>
                <a:path extrusionOk="0" h="4706" w="10317">
                  <a:moveTo>
                    <a:pt x="7785" y="341"/>
                  </a:moveTo>
                  <a:cubicBezTo>
                    <a:pt x="7890" y="341"/>
                    <a:pt x="7974" y="407"/>
                    <a:pt x="8035" y="541"/>
                  </a:cubicBezTo>
                  <a:cubicBezTo>
                    <a:pt x="8096" y="675"/>
                    <a:pt x="8127" y="857"/>
                    <a:pt x="8127" y="1087"/>
                  </a:cubicBezTo>
                  <a:cubicBezTo>
                    <a:pt x="8127" y="1323"/>
                    <a:pt x="8097" y="1507"/>
                    <a:pt x="8036" y="1639"/>
                  </a:cubicBezTo>
                  <a:cubicBezTo>
                    <a:pt x="7975" y="1771"/>
                    <a:pt x="7892" y="1837"/>
                    <a:pt x="7785" y="1837"/>
                  </a:cubicBezTo>
                  <a:cubicBezTo>
                    <a:pt x="7678" y="1837"/>
                    <a:pt x="7595" y="1771"/>
                    <a:pt x="7535" y="1639"/>
                  </a:cubicBezTo>
                  <a:cubicBezTo>
                    <a:pt x="7474" y="1507"/>
                    <a:pt x="7444" y="1323"/>
                    <a:pt x="7444" y="1087"/>
                  </a:cubicBezTo>
                  <a:cubicBezTo>
                    <a:pt x="7444" y="855"/>
                    <a:pt x="7475" y="673"/>
                    <a:pt x="7535" y="540"/>
                  </a:cubicBezTo>
                  <a:cubicBezTo>
                    <a:pt x="7596" y="407"/>
                    <a:pt x="7679" y="341"/>
                    <a:pt x="7785" y="341"/>
                  </a:cubicBezTo>
                  <a:close/>
                  <a:moveTo>
                    <a:pt x="7785" y="1"/>
                  </a:moveTo>
                  <a:cubicBezTo>
                    <a:pt x="7591" y="1"/>
                    <a:pt x="7437" y="99"/>
                    <a:pt x="7323" y="295"/>
                  </a:cubicBezTo>
                  <a:cubicBezTo>
                    <a:pt x="7209" y="491"/>
                    <a:pt x="7152" y="755"/>
                    <a:pt x="7152" y="1087"/>
                  </a:cubicBezTo>
                  <a:cubicBezTo>
                    <a:pt x="7152" y="1423"/>
                    <a:pt x="7209" y="1688"/>
                    <a:pt x="7322" y="1883"/>
                  </a:cubicBezTo>
                  <a:cubicBezTo>
                    <a:pt x="7435" y="2079"/>
                    <a:pt x="7590" y="2176"/>
                    <a:pt x="7785" y="2176"/>
                  </a:cubicBezTo>
                  <a:cubicBezTo>
                    <a:pt x="7980" y="2176"/>
                    <a:pt x="8135" y="2079"/>
                    <a:pt x="8249" y="1885"/>
                  </a:cubicBezTo>
                  <a:cubicBezTo>
                    <a:pt x="8364" y="1690"/>
                    <a:pt x="8422" y="1424"/>
                    <a:pt x="8422" y="1087"/>
                  </a:cubicBezTo>
                  <a:cubicBezTo>
                    <a:pt x="8422" y="754"/>
                    <a:pt x="8364" y="489"/>
                    <a:pt x="8249" y="294"/>
                  </a:cubicBezTo>
                  <a:cubicBezTo>
                    <a:pt x="8133" y="98"/>
                    <a:pt x="7979" y="1"/>
                    <a:pt x="7785" y="1"/>
                  </a:cubicBezTo>
                  <a:close/>
                  <a:moveTo>
                    <a:pt x="4772" y="544"/>
                  </a:moveTo>
                  <a:lnTo>
                    <a:pt x="4772" y="2677"/>
                  </a:lnTo>
                  <a:lnTo>
                    <a:pt x="3834" y="2677"/>
                  </a:lnTo>
                  <a:lnTo>
                    <a:pt x="4772" y="544"/>
                  </a:lnTo>
                  <a:close/>
                  <a:moveTo>
                    <a:pt x="950" y="429"/>
                  </a:moveTo>
                  <a:cubicBezTo>
                    <a:pt x="1142" y="429"/>
                    <a:pt x="1287" y="566"/>
                    <a:pt x="1383" y="840"/>
                  </a:cubicBezTo>
                  <a:cubicBezTo>
                    <a:pt x="1479" y="1114"/>
                    <a:pt x="1528" y="1525"/>
                    <a:pt x="1528" y="2075"/>
                  </a:cubicBezTo>
                  <a:cubicBezTo>
                    <a:pt x="1528" y="2622"/>
                    <a:pt x="1479" y="3033"/>
                    <a:pt x="1383" y="3307"/>
                  </a:cubicBezTo>
                  <a:cubicBezTo>
                    <a:pt x="1287" y="3581"/>
                    <a:pt x="1142" y="3718"/>
                    <a:pt x="950" y="3718"/>
                  </a:cubicBezTo>
                  <a:cubicBezTo>
                    <a:pt x="758" y="3718"/>
                    <a:pt x="615" y="3581"/>
                    <a:pt x="518" y="3307"/>
                  </a:cubicBezTo>
                  <a:cubicBezTo>
                    <a:pt x="422" y="3033"/>
                    <a:pt x="374" y="2622"/>
                    <a:pt x="374" y="2075"/>
                  </a:cubicBezTo>
                  <a:cubicBezTo>
                    <a:pt x="374" y="1525"/>
                    <a:pt x="422" y="1114"/>
                    <a:pt x="518" y="840"/>
                  </a:cubicBezTo>
                  <a:cubicBezTo>
                    <a:pt x="615" y="566"/>
                    <a:pt x="758" y="429"/>
                    <a:pt x="950" y="429"/>
                  </a:cubicBezTo>
                  <a:close/>
                  <a:moveTo>
                    <a:pt x="9684" y="2310"/>
                  </a:moveTo>
                  <a:cubicBezTo>
                    <a:pt x="9788" y="2310"/>
                    <a:pt x="9871" y="2377"/>
                    <a:pt x="9931" y="2510"/>
                  </a:cubicBezTo>
                  <a:cubicBezTo>
                    <a:pt x="9992" y="2643"/>
                    <a:pt x="10022" y="2826"/>
                    <a:pt x="10022" y="3060"/>
                  </a:cubicBezTo>
                  <a:cubicBezTo>
                    <a:pt x="10022" y="3292"/>
                    <a:pt x="9992" y="3474"/>
                    <a:pt x="9931" y="3607"/>
                  </a:cubicBezTo>
                  <a:cubicBezTo>
                    <a:pt x="9871" y="3740"/>
                    <a:pt x="9788" y="3806"/>
                    <a:pt x="9684" y="3806"/>
                  </a:cubicBezTo>
                  <a:cubicBezTo>
                    <a:pt x="9577" y="3806"/>
                    <a:pt x="9493" y="3740"/>
                    <a:pt x="9433" y="3607"/>
                  </a:cubicBezTo>
                  <a:cubicBezTo>
                    <a:pt x="9372" y="3474"/>
                    <a:pt x="9342" y="3292"/>
                    <a:pt x="9342" y="3060"/>
                  </a:cubicBezTo>
                  <a:cubicBezTo>
                    <a:pt x="9342" y="2824"/>
                    <a:pt x="9372" y="2640"/>
                    <a:pt x="9433" y="2508"/>
                  </a:cubicBezTo>
                  <a:cubicBezTo>
                    <a:pt x="9493" y="2376"/>
                    <a:pt x="9577" y="2310"/>
                    <a:pt x="9684" y="2310"/>
                  </a:cubicBezTo>
                  <a:close/>
                  <a:moveTo>
                    <a:pt x="4675" y="73"/>
                  </a:moveTo>
                  <a:lnTo>
                    <a:pt x="3532" y="2605"/>
                  </a:lnTo>
                  <a:lnTo>
                    <a:pt x="3532" y="3127"/>
                  </a:lnTo>
                  <a:lnTo>
                    <a:pt x="4772" y="3127"/>
                  </a:lnTo>
                  <a:lnTo>
                    <a:pt x="4772" y="4069"/>
                  </a:lnTo>
                  <a:lnTo>
                    <a:pt x="5142" y="4069"/>
                  </a:lnTo>
                  <a:lnTo>
                    <a:pt x="5142" y="3127"/>
                  </a:lnTo>
                  <a:lnTo>
                    <a:pt x="5534" y="3127"/>
                  </a:lnTo>
                  <a:lnTo>
                    <a:pt x="5534" y="2677"/>
                  </a:lnTo>
                  <a:lnTo>
                    <a:pt x="5142" y="2677"/>
                  </a:lnTo>
                  <a:lnTo>
                    <a:pt x="5142" y="73"/>
                  </a:lnTo>
                  <a:close/>
                  <a:moveTo>
                    <a:pt x="950" y="1"/>
                  </a:moveTo>
                  <a:cubicBezTo>
                    <a:pt x="642" y="1"/>
                    <a:pt x="407" y="178"/>
                    <a:pt x="244" y="532"/>
                  </a:cubicBezTo>
                  <a:cubicBezTo>
                    <a:pt x="82" y="886"/>
                    <a:pt x="0" y="1400"/>
                    <a:pt x="0" y="2075"/>
                  </a:cubicBezTo>
                  <a:cubicBezTo>
                    <a:pt x="0" y="2747"/>
                    <a:pt x="82" y="3261"/>
                    <a:pt x="244" y="3615"/>
                  </a:cubicBezTo>
                  <a:cubicBezTo>
                    <a:pt x="407" y="3969"/>
                    <a:pt x="642" y="4146"/>
                    <a:pt x="950" y="4146"/>
                  </a:cubicBezTo>
                  <a:cubicBezTo>
                    <a:pt x="1258" y="4146"/>
                    <a:pt x="1493" y="3969"/>
                    <a:pt x="1655" y="3615"/>
                  </a:cubicBezTo>
                  <a:cubicBezTo>
                    <a:pt x="1818" y="3261"/>
                    <a:pt x="1899" y="2747"/>
                    <a:pt x="1899" y="2075"/>
                  </a:cubicBezTo>
                  <a:cubicBezTo>
                    <a:pt x="1899" y="1400"/>
                    <a:pt x="1818" y="886"/>
                    <a:pt x="1655" y="532"/>
                  </a:cubicBezTo>
                  <a:cubicBezTo>
                    <a:pt x="1493" y="178"/>
                    <a:pt x="1258" y="1"/>
                    <a:pt x="950" y="1"/>
                  </a:cubicBezTo>
                  <a:close/>
                  <a:moveTo>
                    <a:pt x="9446" y="1"/>
                  </a:moveTo>
                  <a:lnTo>
                    <a:pt x="7728" y="4146"/>
                  </a:lnTo>
                  <a:lnTo>
                    <a:pt x="8022" y="4146"/>
                  </a:lnTo>
                  <a:lnTo>
                    <a:pt x="9741" y="1"/>
                  </a:lnTo>
                  <a:close/>
                  <a:moveTo>
                    <a:pt x="9684" y="1970"/>
                  </a:moveTo>
                  <a:cubicBezTo>
                    <a:pt x="9489" y="1970"/>
                    <a:pt x="9334" y="2068"/>
                    <a:pt x="9219" y="2263"/>
                  </a:cubicBezTo>
                  <a:cubicBezTo>
                    <a:pt x="9105" y="2459"/>
                    <a:pt x="9047" y="2724"/>
                    <a:pt x="9047" y="3060"/>
                  </a:cubicBezTo>
                  <a:cubicBezTo>
                    <a:pt x="9047" y="3393"/>
                    <a:pt x="9104" y="3658"/>
                    <a:pt x="9218" y="3853"/>
                  </a:cubicBezTo>
                  <a:cubicBezTo>
                    <a:pt x="9332" y="4048"/>
                    <a:pt x="9488" y="4146"/>
                    <a:pt x="9684" y="4146"/>
                  </a:cubicBezTo>
                  <a:cubicBezTo>
                    <a:pt x="9876" y="4146"/>
                    <a:pt x="10030" y="4048"/>
                    <a:pt x="10145" y="3853"/>
                  </a:cubicBezTo>
                  <a:cubicBezTo>
                    <a:pt x="10260" y="3658"/>
                    <a:pt x="10317" y="3393"/>
                    <a:pt x="10317" y="3060"/>
                  </a:cubicBezTo>
                  <a:cubicBezTo>
                    <a:pt x="10317" y="2726"/>
                    <a:pt x="10260" y="2461"/>
                    <a:pt x="10146" y="2265"/>
                  </a:cubicBezTo>
                  <a:cubicBezTo>
                    <a:pt x="10032" y="2068"/>
                    <a:pt x="9878" y="1970"/>
                    <a:pt x="9684" y="1970"/>
                  </a:cubicBezTo>
                  <a:close/>
                  <a:moveTo>
                    <a:pt x="2591" y="3389"/>
                  </a:moveTo>
                  <a:lnTo>
                    <a:pt x="2591" y="3849"/>
                  </a:lnTo>
                  <a:lnTo>
                    <a:pt x="2441" y="4705"/>
                  </a:lnTo>
                  <a:lnTo>
                    <a:pt x="2678" y="4705"/>
                  </a:lnTo>
                  <a:lnTo>
                    <a:pt x="2980" y="3849"/>
                  </a:lnTo>
                  <a:lnTo>
                    <a:pt x="2980" y="33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4" name="Shape 854"/>
            <p:cNvSpPr/>
            <p:nvPr/>
          </p:nvSpPr>
          <p:spPr>
            <a:xfrm>
              <a:off x="363925" y="1218000"/>
              <a:ext cx="317200" cy="117650"/>
            </a:xfrm>
            <a:custGeom>
              <a:pathLst>
                <a:path extrusionOk="0" h="4706" w="12688">
                  <a:moveTo>
                    <a:pt x="10155" y="340"/>
                  </a:moveTo>
                  <a:cubicBezTo>
                    <a:pt x="10260" y="340"/>
                    <a:pt x="10344" y="407"/>
                    <a:pt x="10405" y="541"/>
                  </a:cubicBezTo>
                  <a:cubicBezTo>
                    <a:pt x="10467" y="675"/>
                    <a:pt x="10497" y="857"/>
                    <a:pt x="10497" y="1087"/>
                  </a:cubicBezTo>
                  <a:cubicBezTo>
                    <a:pt x="10497" y="1323"/>
                    <a:pt x="10467" y="1506"/>
                    <a:pt x="10406" y="1638"/>
                  </a:cubicBezTo>
                  <a:cubicBezTo>
                    <a:pt x="10345" y="1770"/>
                    <a:pt x="10262" y="1836"/>
                    <a:pt x="10155" y="1836"/>
                  </a:cubicBezTo>
                  <a:cubicBezTo>
                    <a:pt x="10048" y="1836"/>
                    <a:pt x="9965" y="1770"/>
                    <a:pt x="9905" y="1638"/>
                  </a:cubicBezTo>
                  <a:cubicBezTo>
                    <a:pt x="9845" y="1506"/>
                    <a:pt x="9815" y="1323"/>
                    <a:pt x="9815" y="1087"/>
                  </a:cubicBezTo>
                  <a:cubicBezTo>
                    <a:pt x="9815" y="855"/>
                    <a:pt x="9845" y="673"/>
                    <a:pt x="9906" y="540"/>
                  </a:cubicBezTo>
                  <a:cubicBezTo>
                    <a:pt x="9966" y="407"/>
                    <a:pt x="10049" y="340"/>
                    <a:pt x="10155" y="340"/>
                  </a:cubicBezTo>
                  <a:close/>
                  <a:moveTo>
                    <a:pt x="10155" y="1"/>
                  </a:moveTo>
                  <a:cubicBezTo>
                    <a:pt x="9961" y="1"/>
                    <a:pt x="9807" y="99"/>
                    <a:pt x="9693" y="295"/>
                  </a:cubicBezTo>
                  <a:cubicBezTo>
                    <a:pt x="9579" y="491"/>
                    <a:pt x="9522" y="755"/>
                    <a:pt x="9522" y="1087"/>
                  </a:cubicBezTo>
                  <a:cubicBezTo>
                    <a:pt x="9522" y="1423"/>
                    <a:pt x="9579" y="1688"/>
                    <a:pt x="9692" y="1883"/>
                  </a:cubicBezTo>
                  <a:cubicBezTo>
                    <a:pt x="9806" y="2079"/>
                    <a:pt x="9960" y="2176"/>
                    <a:pt x="10155" y="2176"/>
                  </a:cubicBezTo>
                  <a:cubicBezTo>
                    <a:pt x="10350" y="2176"/>
                    <a:pt x="10505" y="2079"/>
                    <a:pt x="10620" y="1885"/>
                  </a:cubicBezTo>
                  <a:cubicBezTo>
                    <a:pt x="10734" y="1690"/>
                    <a:pt x="10792" y="1424"/>
                    <a:pt x="10792" y="1087"/>
                  </a:cubicBezTo>
                  <a:cubicBezTo>
                    <a:pt x="10792" y="754"/>
                    <a:pt x="10734" y="489"/>
                    <a:pt x="10619" y="294"/>
                  </a:cubicBezTo>
                  <a:cubicBezTo>
                    <a:pt x="10503" y="98"/>
                    <a:pt x="10349" y="1"/>
                    <a:pt x="10155" y="1"/>
                  </a:cubicBezTo>
                  <a:close/>
                  <a:moveTo>
                    <a:pt x="12054" y="2310"/>
                  </a:moveTo>
                  <a:cubicBezTo>
                    <a:pt x="12158" y="2310"/>
                    <a:pt x="12241" y="2377"/>
                    <a:pt x="12302" y="2510"/>
                  </a:cubicBezTo>
                  <a:cubicBezTo>
                    <a:pt x="12362" y="2642"/>
                    <a:pt x="12393" y="2826"/>
                    <a:pt x="12393" y="3060"/>
                  </a:cubicBezTo>
                  <a:cubicBezTo>
                    <a:pt x="12393" y="3291"/>
                    <a:pt x="12362" y="3474"/>
                    <a:pt x="12302" y="3607"/>
                  </a:cubicBezTo>
                  <a:cubicBezTo>
                    <a:pt x="12241" y="3740"/>
                    <a:pt x="12158" y="3806"/>
                    <a:pt x="12054" y="3806"/>
                  </a:cubicBezTo>
                  <a:cubicBezTo>
                    <a:pt x="11947" y="3806"/>
                    <a:pt x="11864" y="3740"/>
                    <a:pt x="11803" y="3607"/>
                  </a:cubicBezTo>
                  <a:cubicBezTo>
                    <a:pt x="11742" y="3474"/>
                    <a:pt x="11712" y="3291"/>
                    <a:pt x="11712" y="3060"/>
                  </a:cubicBezTo>
                  <a:cubicBezTo>
                    <a:pt x="11712" y="2824"/>
                    <a:pt x="11742" y="2640"/>
                    <a:pt x="11803" y="2508"/>
                  </a:cubicBezTo>
                  <a:cubicBezTo>
                    <a:pt x="11864" y="2376"/>
                    <a:pt x="11947" y="2310"/>
                    <a:pt x="12054" y="2310"/>
                  </a:cubicBezTo>
                  <a:close/>
                  <a:moveTo>
                    <a:pt x="795" y="1"/>
                  </a:moveTo>
                  <a:cubicBezTo>
                    <a:pt x="687" y="1"/>
                    <a:pt x="568" y="23"/>
                    <a:pt x="438" y="68"/>
                  </a:cubicBezTo>
                  <a:cubicBezTo>
                    <a:pt x="308" y="112"/>
                    <a:pt x="168" y="178"/>
                    <a:pt x="18" y="266"/>
                  </a:cubicBezTo>
                  <a:lnTo>
                    <a:pt x="18" y="811"/>
                  </a:lnTo>
                  <a:cubicBezTo>
                    <a:pt x="166" y="692"/>
                    <a:pt x="304" y="603"/>
                    <a:pt x="433" y="544"/>
                  </a:cubicBezTo>
                  <a:cubicBezTo>
                    <a:pt x="563" y="485"/>
                    <a:pt x="686" y="456"/>
                    <a:pt x="802" y="456"/>
                  </a:cubicBezTo>
                  <a:cubicBezTo>
                    <a:pt x="967" y="456"/>
                    <a:pt x="1100" y="522"/>
                    <a:pt x="1203" y="656"/>
                  </a:cubicBezTo>
                  <a:cubicBezTo>
                    <a:pt x="1305" y="790"/>
                    <a:pt x="1356" y="963"/>
                    <a:pt x="1356" y="1175"/>
                  </a:cubicBezTo>
                  <a:cubicBezTo>
                    <a:pt x="1356" y="1306"/>
                    <a:pt x="1333" y="1438"/>
                    <a:pt x="1285" y="1573"/>
                  </a:cubicBezTo>
                  <a:cubicBezTo>
                    <a:pt x="1238" y="1708"/>
                    <a:pt x="1155" y="1872"/>
                    <a:pt x="1036" y="2067"/>
                  </a:cubicBezTo>
                  <a:cubicBezTo>
                    <a:pt x="973" y="2170"/>
                    <a:pt x="820" y="2401"/>
                    <a:pt x="577" y="2758"/>
                  </a:cubicBezTo>
                  <a:cubicBezTo>
                    <a:pt x="333" y="3116"/>
                    <a:pt x="141" y="3401"/>
                    <a:pt x="0" y="3613"/>
                  </a:cubicBezTo>
                  <a:lnTo>
                    <a:pt x="0" y="4068"/>
                  </a:lnTo>
                  <a:lnTo>
                    <a:pt x="1745" y="4068"/>
                  </a:lnTo>
                  <a:lnTo>
                    <a:pt x="1745" y="3613"/>
                  </a:lnTo>
                  <a:lnTo>
                    <a:pt x="447" y="3613"/>
                  </a:lnTo>
                  <a:cubicBezTo>
                    <a:pt x="747" y="3169"/>
                    <a:pt x="978" y="2824"/>
                    <a:pt x="1143" y="2576"/>
                  </a:cubicBezTo>
                  <a:cubicBezTo>
                    <a:pt x="1307" y="2329"/>
                    <a:pt x="1405" y="2180"/>
                    <a:pt x="1435" y="2128"/>
                  </a:cubicBezTo>
                  <a:cubicBezTo>
                    <a:pt x="1547" y="1928"/>
                    <a:pt x="1624" y="1755"/>
                    <a:pt x="1666" y="1608"/>
                  </a:cubicBezTo>
                  <a:cubicBezTo>
                    <a:pt x="1709" y="1460"/>
                    <a:pt x="1730" y="1305"/>
                    <a:pt x="1730" y="1141"/>
                  </a:cubicBezTo>
                  <a:cubicBezTo>
                    <a:pt x="1730" y="795"/>
                    <a:pt x="1645" y="518"/>
                    <a:pt x="1476" y="311"/>
                  </a:cubicBezTo>
                  <a:cubicBezTo>
                    <a:pt x="1307" y="104"/>
                    <a:pt x="1080" y="1"/>
                    <a:pt x="795" y="1"/>
                  </a:cubicBezTo>
                  <a:close/>
                  <a:moveTo>
                    <a:pt x="3193" y="1"/>
                  </a:moveTo>
                  <a:cubicBezTo>
                    <a:pt x="3085" y="1"/>
                    <a:pt x="2966" y="23"/>
                    <a:pt x="2836" y="68"/>
                  </a:cubicBezTo>
                  <a:cubicBezTo>
                    <a:pt x="2706" y="112"/>
                    <a:pt x="2566" y="178"/>
                    <a:pt x="2416" y="266"/>
                  </a:cubicBezTo>
                  <a:lnTo>
                    <a:pt x="2416" y="811"/>
                  </a:lnTo>
                  <a:cubicBezTo>
                    <a:pt x="2564" y="692"/>
                    <a:pt x="2702" y="603"/>
                    <a:pt x="2831" y="544"/>
                  </a:cubicBezTo>
                  <a:cubicBezTo>
                    <a:pt x="2961" y="485"/>
                    <a:pt x="3084" y="456"/>
                    <a:pt x="3200" y="456"/>
                  </a:cubicBezTo>
                  <a:cubicBezTo>
                    <a:pt x="3365" y="456"/>
                    <a:pt x="3498" y="522"/>
                    <a:pt x="3601" y="656"/>
                  </a:cubicBezTo>
                  <a:cubicBezTo>
                    <a:pt x="3703" y="790"/>
                    <a:pt x="3754" y="963"/>
                    <a:pt x="3754" y="1175"/>
                  </a:cubicBezTo>
                  <a:cubicBezTo>
                    <a:pt x="3754" y="1306"/>
                    <a:pt x="3731" y="1438"/>
                    <a:pt x="3683" y="1573"/>
                  </a:cubicBezTo>
                  <a:cubicBezTo>
                    <a:pt x="3636" y="1708"/>
                    <a:pt x="3553" y="1872"/>
                    <a:pt x="3434" y="2067"/>
                  </a:cubicBezTo>
                  <a:cubicBezTo>
                    <a:pt x="3371" y="2170"/>
                    <a:pt x="3218" y="2401"/>
                    <a:pt x="2975" y="2758"/>
                  </a:cubicBezTo>
                  <a:cubicBezTo>
                    <a:pt x="2731" y="3116"/>
                    <a:pt x="2539" y="3401"/>
                    <a:pt x="2398" y="3613"/>
                  </a:cubicBezTo>
                  <a:lnTo>
                    <a:pt x="2398" y="4068"/>
                  </a:lnTo>
                  <a:lnTo>
                    <a:pt x="4143" y="4068"/>
                  </a:lnTo>
                  <a:lnTo>
                    <a:pt x="4143" y="3613"/>
                  </a:lnTo>
                  <a:lnTo>
                    <a:pt x="2845" y="3613"/>
                  </a:lnTo>
                  <a:cubicBezTo>
                    <a:pt x="3145" y="3169"/>
                    <a:pt x="3376" y="2824"/>
                    <a:pt x="3541" y="2576"/>
                  </a:cubicBezTo>
                  <a:cubicBezTo>
                    <a:pt x="3705" y="2329"/>
                    <a:pt x="3803" y="2180"/>
                    <a:pt x="3833" y="2128"/>
                  </a:cubicBezTo>
                  <a:cubicBezTo>
                    <a:pt x="3945" y="1928"/>
                    <a:pt x="4022" y="1755"/>
                    <a:pt x="4064" y="1608"/>
                  </a:cubicBezTo>
                  <a:cubicBezTo>
                    <a:pt x="4107" y="1460"/>
                    <a:pt x="4128" y="1305"/>
                    <a:pt x="4128" y="1141"/>
                  </a:cubicBezTo>
                  <a:cubicBezTo>
                    <a:pt x="4128" y="795"/>
                    <a:pt x="4043" y="518"/>
                    <a:pt x="3874" y="311"/>
                  </a:cubicBezTo>
                  <a:cubicBezTo>
                    <a:pt x="3705" y="104"/>
                    <a:pt x="3478" y="1"/>
                    <a:pt x="3193" y="1"/>
                  </a:cubicBezTo>
                  <a:close/>
                  <a:moveTo>
                    <a:pt x="6027" y="73"/>
                  </a:moveTo>
                  <a:lnTo>
                    <a:pt x="6027" y="528"/>
                  </a:lnTo>
                  <a:lnTo>
                    <a:pt x="7347" y="528"/>
                  </a:lnTo>
                  <a:lnTo>
                    <a:pt x="6408" y="4068"/>
                  </a:lnTo>
                  <a:lnTo>
                    <a:pt x="6796" y="4068"/>
                  </a:lnTo>
                  <a:lnTo>
                    <a:pt x="7794" y="303"/>
                  </a:lnTo>
                  <a:lnTo>
                    <a:pt x="7794" y="73"/>
                  </a:lnTo>
                  <a:close/>
                  <a:moveTo>
                    <a:pt x="11817" y="1"/>
                  </a:moveTo>
                  <a:lnTo>
                    <a:pt x="10098" y="4146"/>
                  </a:lnTo>
                  <a:lnTo>
                    <a:pt x="10392" y="4146"/>
                  </a:lnTo>
                  <a:lnTo>
                    <a:pt x="12111" y="1"/>
                  </a:lnTo>
                  <a:close/>
                  <a:moveTo>
                    <a:pt x="12054" y="1970"/>
                  </a:moveTo>
                  <a:cubicBezTo>
                    <a:pt x="11859" y="1970"/>
                    <a:pt x="11704" y="2068"/>
                    <a:pt x="11589" y="2263"/>
                  </a:cubicBezTo>
                  <a:cubicBezTo>
                    <a:pt x="11475" y="2459"/>
                    <a:pt x="11417" y="2724"/>
                    <a:pt x="11417" y="3060"/>
                  </a:cubicBezTo>
                  <a:cubicBezTo>
                    <a:pt x="11417" y="3393"/>
                    <a:pt x="11474" y="3658"/>
                    <a:pt x="11588" y="3853"/>
                  </a:cubicBezTo>
                  <a:cubicBezTo>
                    <a:pt x="11703" y="4048"/>
                    <a:pt x="11858" y="4146"/>
                    <a:pt x="12054" y="4146"/>
                  </a:cubicBezTo>
                  <a:cubicBezTo>
                    <a:pt x="12247" y="4146"/>
                    <a:pt x="12400" y="4048"/>
                    <a:pt x="12515" y="3853"/>
                  </a:cubicBezTo>
                  <a:cubicBezTo>
                    <a:pt x="12630" y="3658"/>
                    <a:pt x="12687" y="3393"/>
                    <a:pt x="12687" y="3060"/>
                  </a:cubicBezTo>
                  <a:cubicBezTo>
                    <a:pt x="12687" y="2726"/>
                    <a:pt x="12630" y="2461"/>
                    <a:pt x="12516" y="2265"/>
                  </a:cubicBezTo>
                  <a:cubicBezTo>
                    <a:pt x="12402" y="2068"/>
                    <a:pt x="12248" y="1970"/>
                    <a:pt x="12054" y="1970"/>
                  </a:cubicBezTo>
                  <a:close/>
                  <a:moveTo>
                    <a:pt x="4962" y="3389"/>
                  </a:moveTo>
                  <a:lnTo>
                    <a:pt x="4962" y="3849"/>
                  </a:lnTo>
                  <a:lnTo>
                    <a:pt x="4811" y="4705"/>
                  </a:lnTo>
                  <a:lnTo>
                    <a:pt x="5048" y="4705"/>
                  </a:lnTo>
                  <a:lnTo>
                    <a:pt x="5350" y="3849"/>
                  </a:lnTo>
                  <a:lnTo>
                    <a:pt x="5350" y="338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5" name="Shape 855"/>
            <p:cNvSpPr/>
            <p:nvPr/>
          </p:nvSpPr>
          <p:spPr>
            <a:xfrm>
              <a:off x="2171900" y="1182675"/>
              <a:ext cx="44650" cy="64925"/>
            </a:xfrm>
            <a:custGeom>
              <a:pathLst>
                <a:path extrusionOk="0" h="2597" w="1786">
                  <a:moveTo>
                    <a:pt x="0" y="1"/>
                  </a:moveTo>
                  <a:lnTo>
                    <a:pt x="0" y="2597"/>
                  </a:lnTo>
                  <a:lnTo>
                    <a:pt x="1785" y="2597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8080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6" name="Shape 856"/>
            <p:cNvSpPr/>
            <p:nvPr/>
          </p:nvSpPr>
          <p:spPr>
            <a:xfrm>
              <a:off x="2241075" y="1169725"/>
              <a:ext cx="955750" cy="116300"/>
            </a:xfrm>
            <a:custGeom>
              <a:pathLst>
                <a:path extrusionOk="0" h="4652" w="38230">
                  <a:moveTo>
                    <a:pt x="9519" y="1"/>
                  </a:moveTo>
                  <a:lnTo>
                    <a:pt x="9085" y="848"/>
                  </a:lnTo>
                  <a:lnTo>
                    <a:pt x="9322" y="848"/>
                  </a:lnTo>
                  <a:lnTo>
                    <a:pt x="9827" y="1"/>
                  </a:lnTo>
                  <a:close/>
                  <a:moveTo>
                    <a:pt x="30961" y="1"/>
                  </a:moveTo>
                  <a:lnTo>
                    <a:pt x="30527" y="848"/>
                  </a:lnTo>
                  <a:lnTo>
                    <a:pt x="30764" y="848"/>
                  </a:lnTo>
                  <a:lnTo>
                    <a:pt x="31269" y="1"/>
                  </a:lnTo>
                  <a:close/>
                  <a:moveTo>
                    <a:pt x="2977" y="1459"/>
                  </a:moveTo>
                  <a:cubicBezTo>
                    <a:pt x="3117" y="1459"/>
                    <a:pt x="3230" y="1526"/>
                    <a:pt x="3315" y="1661"/>
                  </a:cubicBezTo>
                  <a:cubicBezTo>
                    <a:pt x="3400" y="1797"/>
                    <a:pt x="3444" y="1978"/>
                    <a:pt x="3446" y="2205"/>
                  </a:cubicBezTo>
                  <a:lnTo>
                    <a:pt x="2430" y="2207"/>
                  </a:lnTo>
                  <a:cubicBezTo>
                    <a:pt x="2444" y="1969"/>
                    <a:pt x="2499" y="1785"/>
                    <a:pt x="2595" y="1655"/>
                  </a:cubicBezTo>
                  <a:cubicBezTo>
                    <a:pt x="2690" y="1524"/>
                    <a:pt x="2818" y="1459"/>
                    <a:pt x="2977" y="1459"/>
                  </a:cubicBezTo>
                  <a:close/>
                  <a:moveTo>
                    <a:pt x="9324" y="1459"/>
                  </a:moveTo>
                  <a:cubicBezTo>
                    <a:pt x="9464" y="1459"/>
                    <a:pt x="9577" y="1526"/>
                    <a:pt x="9662" y="1661"/>
                  </a:cubicBezTo>
                  <a:cubicBezTo>
                    <a:pt x="9747" y="1797"/>
                    <a:pt x="9791" y="1978"/>
                    <a:pt x="9793" y="2205"/>
                  </a:cubicBezTo>
                  <a:lnTo>
                    <a:pt x="8777" y="2207"/>
                  </a:lnTo>
                  <a:cubicBezTo>
                    <a:pt x="8791" y="1969"/>
                    <a:pt x="8846" y="1785"/>
                    <a:pt x="8942" y="1655"/>
                  </a:cubicBezTo>
                  <a:cubicBezTo>
                    <a:pt x="9037" y="1524"/>
                    <a:pt x="9165" y="1459"/>
                    <a:pt x="9324" y="1459"/>
                  </a:cubicBezTo>
                  <a:close/>
                  <a:moveTo>
                    <a:pt x="14594" y="1459"/>
                  </a:moveTo>
                  <a:cubicBezTo>
                    <a:pt x="14734" y="1459"/>
                    <a:pt x="14847" y="1526"/>
                    <a:pt x="14932" y="1661"/>
                  </a:cubicBezTo>
                  <a:cubicBezTo>
                    <a:pt x="15017" y="1797"/>
                    <a:pt x="15061" y="1978"/>
                    <a:pt x="15063" y="2205"/>
                  </a:cubicBezTo>
                  <a:lnTo>
                    <a:pt x="14047" y="2207"/>
                  </a:lnTo>
                  <a:cubicBezTo>
                    <a:pt x="14061" y="1969"/>
                    <a:pt x="14116" y="1785"/>
                    <a:pt x="14212" y="1655"/>
                  </a:cubicBezTo>
                  <a:cubicBezTo>
                    <a:pt x="14307" y="1524"/>
                    <a:pt x="14435" y="1459"/>
                    <a:pt x="14594" y="1459"/>
                  </a:cubicBezTo>
                  <a:close/>
                  <a:moveTo>
                    <a:pt x="17791" y="1459"/>
                  </a:moveTo>
                  <a:cubicBezTo>
                    <a:pt x="17931" y="1459"/>
                    <a:pt x="18044" y="1526"/>
                    <a:pt x="18129" y="1661"/>
                  </a:cubicBezTo>
                  <a:cubicBezTo>
                    <a:pt x="18214" y="1797"/>
                    <a:pt x="18258" y="1978"/>
                    <a:pt x="18260" y="2205"/>
                  </a:cubicBezTo>
                  <a:lnTo>
                    <a:pt x="17244" y="2207"/>
                  </a:lnTo>
                  <a:cubicBezTo>
                    <a:pt x="17258" y="1969"/>
                    <a:pt x="17313" y="1785"/>
                    <a:pt x="17409" y="1655"/>
                  </a:cubicBezTo>
                  <a:cubicBezTo>
                    <a:pt x="17504" y="1524"/>
                    <a:pt x="17632" y="1459"/>
                    <a:pt x="17791" y="1459"/>
                  </a:cubicBezTo>
                  <a:close/>
                  <a:moveTo>
                    <a:pt x="25723" y="1459"/>
                  </a:moveTo>
                  <a:cubicBezTo>
                    <a:pt x="25863" y="1459"/>
                    <a:pt x="25976" y="1526"/>
                    <a:pt x="26061" y="1661"/>
                  </a:cubicBezTo>
                  <a:cubicBezTo>
                    <a:pt x="26146" y="1797"/>
                    <a:pt x="26190" y="1978"/>
                    <a:pt x="26192" y="2205"/>
                  </a:cubicBezTo>
                  <a:lnTo>
                    <a:pt x="25176" y="2207"/>
                  </a:lnTo>
                  <a:cubicBezTo>
                    <a:pt x="25190" y="1969"/>
                    <a:pt x="25245" y="1785"/>
                    <a:pt x="25341" y="1655"/>
                  </a:cubicBezTo>
                  <a:cubicBezTo>
                    <a:pt x="25436" y="1524"/>
                    <a:pt x="25564" y="1459"/>
                    <a:pt x="25723" y="1459"/>
                  </a:cubicBezTo>
                  <a:close/>
                  <a:moveTo>
                    <a:pt x="30766" y="1459"/>
                  </a:moveTo>
                  <a:cubicBezTo>
                    <a:pt x="30906" y="1459"/>
                    <a:pt x="31019" y="1526"/>
                    <a:pt x="31104" y="1661"/>
                  </a:cubicBezTo>
                  <a:cubicBezTo>
                    <a:pt x="31189" y="1797"/>
                    <a:pt x="31233" y="1978"/>
                    <a:pt x="31235" y="2205"/>
                  </a:cubicBezTo>
                  <a:lnTo>
                    <a:pt x="30219" y="2207"/>
                  </a:lnTo>
                  <a:cubicBezTo>
                    <a:pt x="30233" y="1969"/>
                    <a:pt x="30288" y="1785"/>
                    <a:pt x="30384" y="1655"/>
                  </a:cubicBezTo>
                  <a:cubicBezTo>
                    <a:pt x="30479" y="1524"/>
                    <a:pt x="30607" y="1459"/>
                    <a:pt x="30766" y="1459"/>
                  </a:cubicBezTo>
                  <a:close/>
                  <a:moveTo>
                    <a:pt x="35478" y="1459"/>
                  </a:moveTo>
                  <a:cubicBezTo>
                    <a:pt x="35618" y="1459"/>
                    <a:pt x="35731" y="1526"/>
                    <a:pt x="35816" y="1661"/>
                  </a:cubicBezTo>
                  <a:cubicBezTo>
                    <a:pt x="35901" y="1797"/>
                    <a:pt x="35945" y="1978"/>
                    <a:pt x="35947" y="2205"/>
                  </a:cubicBezTo>
                  <a:lnTo>
                    <a:pt x="34931" y="2207"/>
                  </a:lnTo>
                  <a:cubicBezTo>
                    <a:pt x="34945" y="1969"/>
                    <a:pt x="35000" y="1785"/>
                    <a:pt x="35096" y="1655"/>
                  </a:cubicBezTo>
                  <a:cubicBezTo>
                    <a:pt x="35191" y="1524"/>
                    <a:pt x="35319" y="1459"/>
                    <a:pt x="35478" y="1459"/>
                  </a:cubicBezTo>
                  <a:close/>
                  <a:moveTo>
                    <a:pt x="1" y="327"/>
                  </a:moveTo>
                  <a:lnTo>
                    <a:pt x="1" y="711"/>
                  </a:lnTo>
                  <a:lnTo>
                    <a:pt x="822" y="711"/>
                  </a:lnTo>
                  <a:lnTo>
                    <a:pt x="822" y="3692"/>
                  </a:lnTo>
                  <a:lnTo>
                    <a:pt x="1136" y="3692"/>
                  </a:lnTo>
                  <a:lnTo>
                    <a:pt x="1136" y="711"/>
                  </a:lnTo>
                  <a:lnTo>
                    <a:pt x="1958" y="711"/>
                  </a:lnTo>
                  <a:lnTo>
                    <a:pt x="1958" y="327"/>
                  </a:lnTo>
                  <a:close/>
                  <a:moveTo>
                    <a:pt x="5059" y="1107"/>
                  </a:moveTo>
                  <a:cubicBezTo>
                    <a:pt x="4921" y="1107"/>
                    <a:pt x="4805" y="1144"/>
                    <a:pt x="4709" y="1219"/>
                  </a:cubicBezTo>
                  <a:cubicBezTo>
                    <a:pt x="4613" y="1293"/>
                    <a:pt x="4535" y="1407"/>
                    <a:pt x="4475" y="1560"/>
                  </a:cubicBezTo>
                  <a:lnTo>
                    <a:pt x="4475" y="1168"/>
                  </a:lnTo>
                  <a:lnTo>
                    <a:pt x="4188" y="1168"/>
                  </a:lnTo>
                  <a:lnTo>
                    <a:pt x="4188" y="3692"/>
                  </a:lnTo>
                  <a:lnTo>
                    <a:pt x="4475" y="3692"/>
                  </a:lnTo>
                  <a:lnTo>
                    <a:pt x="4475" y="2362"/>
                  </a:lnTo>
                  <a:cubicBezTo>
                    <a:pt x="4475" y="2077"/>
                    <a:pt x="4518" y="1858"/>
                    <a:pt x="4604" y="1705"/>
                  </a:cubicBezTo>
                  <a:cubicBezTo>
                    <a:pt x="4690" y="1553"/>
                    <a:pt x="4814" y="1477"/>
                    <a:pt x="4975" y="1477"/>
                  </a:cubicBezTo>
                  <a:cubicBezTo>
                    <a:pt x="5021" y="1477"/>
                    <a:pt x="5062" y="1483"/>
                    <a:pt x="5100" y="1496"/>
                  </a:cubicBezTo>
                  <a:cubicBezTo>
                    <a:pt x="5138" y="1509"/>
                    <a:pt x="5172" y="1528"/>
                    <a:pt x="5205" y="1556"/>
                  </a:cubicBezTo>
                  <a:lnTo>
                    <a:pt x="5203" y="1130"/>
                  </a:lnTo>
                  <a:cubicBezTo>
                    <a:pt x="5174" y="1122"/>
                    <a:pt x="5148" y="1116"/>
                    <a:pt x="5124" y="1113"/>
                  </a:cubicBezTo>
                  <a:cubicBezTo>
                    <a:pt x="5100" y="1109"/>
                    <a:pt x="5079" y="1107"/>
                    <a:pt x="5059" y="1107"/>
                  </a:cubicBezTo>
                  <a:close/>
                  <a:moveTo>
                    <a:pt x="6337" y="1107"/>
                  </a:moveTo>
                  <a:cubicBezTo>
                    <a:pt x="6212" y="1107"/>
                    <a:pt x="6104" y="1144"/>
                    <a:pt x="6013" y="1218"/>
                  </a:cubicBezTo>
                  <a:cubicBezTo>
                    <a:pt x="5922" y="1291"/>
                    <a:pt x="5844" y="1405"/>
                    <a:pt x="5779" y="1560"/>
                  </a:cubicBezTo>
                  <a:lnTo>
                    <a:pt x="5779" y="1168"/>
                  </a:lnTo>
                  <a:lnTo>
                    <a:pt x="5492" y="1168"/>
                  </a:lnTo>
                  <a:lnTo>
                    <a:pt x="5492" y="3692"/>
                  </a:lnTo>
                  <a:lnTo>
                    <a:pt x="5779" y="3692"/>
                  </a:lnTo>
                  <a:lnTo>
                    <a:pt x="5779" y="2265"/>
                  </a:lnTo>
                  <a:cubicBezTo>
                    <a:pt x="5779" y="2020"/>
                    <a:pt x="5822" y="1826"/>
                    <a:pt x="5907" y="1683"/>
                  </a:cubicBezTo>
                  <a:cubicBezTo>
                    <a:pt x="5993" y="1539"/>
                    <a:pt x="6109" y="1468"/>
                    <a:pt x="6254" y="1468"/>
                  </a:cubicBezTo>
                  <a:cubicBezTo>
                    <a:pt x="6377" y="1468"/>
                    <a:pt x="6468" y="1526"/>
                    <a:pt x="6527" y="1642"/>
                  </a:cubicBezTo>
                  <a:cubicBezTo>
                    <a:pt x="6586" y="1759"/>
                    <a:pt x="6615" y="1939"/>
                    <a:pt x="6615" y="2182"/>
                  </a:cubicBezTo>
                  <a:lnTo>
                    <a:pt x="6615" y="3692"/>
                  </a:lnTo>
                  <a:lnTo>
                    <a:pt x="6902" y="3692"/>
                  </a:lnTo>
                  <a:lnTo>
                    <a:pt x="6902" y="2265"/>
                  </a:lnTo>
                  <a:cubicBezTo>
                    <a:pt x="6902" y="2019"/>
                    <a:pt x="6945" y="1824"/>
                    <a:pt x="7031" y="1682"/>
                  </a:cubicBezTo>
                  <a:cubicBezTo>
                    <a:pt x="7116" y="1539"/>
                    <a:pt x="7233" y="1468"/>
                    <a:pt x="7381" y="1468"/>
                  </a:cubicBezTo>
                  <a:cubicBezTo>
                    <a:pt x="7502" y="1468"/>
                    <a:pt x="7592" y="1526"/>
                    <a:pt x="7650" y="1643"/>
                  </a:cubicBezTo>
                  <a:cubicBezTo>
                    <a:pt x="7709" y="1761"/>
                    <a:pt x="7739" y="1940"/>
                    <a:pt x="7739" y="2182"/>
                  </a:cubicBezTo>
                  <a:lnTo>
                    <a:pt x="7739" y="3692"/>
                  </a:lnTo>
                  <a:lnTo>
                    <a:pt x="8025" y="3692"/>
                  </a:lnTo>
                  <a:lnTo>
                    <a:pt x="8025" y="2168"/>
                  </a:lnTo>
                  <a:cubicBezTo>
                    <a:pt x="8025" y="1829"/>
                    <a:pt x="7976" y="1567"/>
                    <a:pt x="7878" y="1383"/>
                  </a:cubicBezTo>
                  <a:cubicBezTo>
                    <a:pt x="7780" y="1199"/>
                    <a:pt x="7641" y="1107"/>
                    <a:pt x="7460" y="1107"/>
                  </a:cubicBezTo>
                  <a:cubicBezTo>
                    <a:pt x="7326" y="1107"/>
                    <a:pt x="7209" y="1151"/>
                    <a:pt x="7110" y="1240"/>
                  </a:cubicBezTo>
                  <a:cubicBezTo>
                    <a:pt x="7011" y="1329"/>
                    <a:pt x="6925" y="1466"/>
                    <a:pt x="6854" y="1652"/>
                  </a:cubicBezTo>
                  <a:cubicBezTo>
                    <a:pt x="6812" y="1475"/>
                    <a:pt x="6746" y="1340"/>
                    <a:pt x="6658" y="1247"/>
                  </a:cubicBezTo>
                  <a:cubicBezTo>
                    <a:pt x="6570" y="1154"/>
                    <a:pt x="6463" y="1107"/>
                    <a:pt x="6337" y="1107"/>
                  </a:cubicBezTo>
                  <a:close/>
                  <a:moveTo>
                    <a:pt x="12075" y="1168"/>
                  </a:moveTo>
                  <a:lnTo>
                    <a:pt x="12075" y="1499"/>
                  </a:lnTo>
                  <a:lnTo>
                    <a:pt x="13108" y="1499"/>
                  </a:lnTo>
                  <a:lnTo>
                    <a:pt x="12036" y="3313"/>
                  </a:lnTo>
                  <a:lnTo>
                    <a:pt x="12036" y="3692"/>
                  </a:lnTo>
                  <a:lnTo>
                    <a:pt x="13429" y="3692"/>
                  </a:lnTo>
                  <a:lnTo>
                    <a:pt x="13429" y="3361"/>
                  </a:lnTo>
                  <a:lnTo>
                    <a:pt x="12357" y="3361"/>
                  </a:lnTo>
                  <a:lnTo>
                    <a:pt x="13429" y="1547"/>
                  </a:lnTo>
                  <a:lnTo>
                    <a:pt x="13429" y="1168"/>
                  </a:lnTo>
                  <a:close/>
                  <a:moveTo>
                    <a:pt x="15811" y="451"/>
                  </a:moveTo>
                  <a:lnTo>
                    <a:pt x="15811" y="1168"/>
                  </a:lnTo>
                  <a:lnTo>
                    <a:pt x="15602" y="1168"/>
                  </a:lnTo>
                  <a:lnTo>
                    <a:pt x="15602" y="1490"/>
                  </a:lnTo>
                  <a:lnTo>
                    <a:pt x="15811" y="1490"/>
                  </a:lnTo>
                  <a:lnTo>
                    <a:pt x="15811" y="2860"/>
                  </a:lnTo>
                  <a:cubicBezTo>
                    <a:pt x="15811" y="3176"/>
                    <a:pt x="15853" y="3393"/>
                    <a:pt x="15937" y="3513"/>
                  </a:cubicBezTo>
                  <a:cubicBezTo>
                    <a:pt x="16020" y="3632"/>
                    <a:pt x="16172" y="3692"/>
                    <a:pt x="16392" y="3692"/>
                  </a:cubicBezTo>
                  <a:lnTo>
                    <a:pt x="16685" y="3692"/>
                  </a:lnTo>
                  <a:lnTo>
                    <a:pt x="16685" y="3345"/>
                  </a:lnTo>
                  <a:lnTo>
                    <a:pt x="16392" y="3345"/>
                  </a:lnTo>
                  <a:cubicBezTo>
                    <a:pt x="16274" y="3345"/>
                    <a:pt x="16195" y="3315"/>
                    <a:pt x="16156" y="3257"/>
                  </a:cubicBezTo>
                  <a:cubicBezTo>
                    <a:pt x="16117" y="3198"/>
                    <a:pt x="16098" y="3066"/>
                    <a:pt x="16098" y="2860"/>
                  </a:cubicBezTo>
                  <a:lnTo>
                    <a:pt x="16098" y="1490"/>
                  </a:lnTo>
                  <a:lnTo>
                    <a:pt x="16685" y="1490"/>
                  </a:lnTo>
                  <a:lnTo>
                    <a:pt x="16685" y="1168"/>
                  </a:lnTo>
                  <a:lnTo>
                    <a:pt x="16098" y="1168"/>
                  </a:lnTo>
                  <a:lnTo>
                    <a:pt x="16098" y="451"/>
                  </a:lnTo>
                  <a:close/>
                  <a:moveTo>
                    <a:pt x="23204" y="1168"/>
                  </a:moveTo>
                  <a:lnTo>
                    <a:pt x="23204" y="1499"/>
                  </a:lnTo>
                  <a:lnTo>
                    <a:pt x="24237" y="1499"/>
                  </a:lnTo>
                  <a:lnTo>
                    <a:pt x="23165" y="3313"/>
                  </a:lnTo>
                  <a:lnTo>
                    <a:pt x="23165" y="3692"/>
                  </a:lnTo>
                  <a:lnTo>
                    <a:pt x="24558" y="3692"/>
                  </a:lnTo>
                  <a:lnTo>
                    <a:pt x="24558" y="3361"/>
                  </a:lnTo>
                  <a:lnTo>
                    <a:pt x="23486" y="3361"/>
                  </a:lnTo>
                  <a:lnTo>
                    <a:pt x="24558" y="1547"/>
                  </a:lnTo>
                  <a:lnTo>
                    <a:pt x="24558" y="1168"/>
                  </a:lnTo>
                  <a:close/>
                  <a:moveTo>
                    <a:pt x="27779" y="1107"/>
                  </a:moveTo>
                  <a:cubicBezTo>
                    <a:pt x="27654" y="1107"/>
                    <a:pt x="27546" y="1144"/>
                    <a:pt x="27455" y="1218"/>
                  </a:cubicBezTo>
                  <a:cubicBezTo>
                    <a:pt x="27364" y="1291"/>
                    <a:pt x="27286" y="1405"/>
                    <a:pt x="27221" y="1560"/>
                  </a:cubicBezTo>
                  <a:lnTo>
                    <a:pt x="27221" y="1168"/>
                  </a:lnTo>
                  <a:lnTo>
                    <a:pt x="26934" y="1168"/>
                  </a:lnTo>
                  <a:lnTo>
                    <a:pt x="26934" y="3692"/>
                  </a:lnTo>
                  <a:lnTo>
                    <a:pt x="27221" y="3692"/>
                  </a:lnTo>
                  <a:lnTo>
                    <a:pt x="27221" y="2265"/>
                  </a:lnTo>
                  <a:cubicBezTo>
                    <a:pt x="27221" y="2020"/>
                    <a:pt x="27264" y="1826"/>
                    <a:pt x="27349" y="1683"/>
                  </a:cubicBezTo>
                  <a:cubicBezTo>
                    <a:pt x="27435" y="1539"/>
                    <a:pt x="27551" y="1468"/>
                    <a:pt x="27696" y="1468"/>
                  </a:cubicBezTo>
                  <a:cubicBezTo>
                    <a:pt x="27819" y="1468"/>
                    <a:pt x="27910" y="1526"/>
                    <a:pt x="27969" y="1642"/>
                  </a:cubicBezTo>
                  <a:cubicBezTo>
                    <a:pt x="28028" y="1759"/>
                    <a:pt x="28057" y="1939"/>
                    <a:pt x="28057" y="2182"/>
                  </a:cubicBezTo>
                  <a:lnTo>
                    <a:pt x="28057" y="3692"/>
                  </a:lnTo>
                  <a:lnTo>
                    <a:pt x="28344" y="3692"/>
                  </a:lnTo>
                  <a:lnTo>
                    <a:pt x="28344" y="2265"/>
                  </a:lnTo>
                  <a:cubicBezTo>
                    <a:pt x="28344" y="2019"/>
                    <a:pt x="28387" y="1824"/>
                    <a:pt x="28473" y="1682"/>
                  </a:cubicBezTo>
                  <a:cubicBezTo>
                    <a:pt x="28558" y="1539"/>
                    <a:pt x="28675" y="1468"/>
                    <a:pt x="28823" y="1468"/>
                  </a:cubicBezTo>
                  <a:cubicBezTo>
                    <a:pt x="28944" y="1468"/>
                    <a:pt x="29034" y="1526"/>
                    <a:pt x="29092" y="1643"/>
                  </a:cubicBezTo>
                  <a:cubicBezTo>
                    <a:pt x="29151" y="1761"/>
                    <a:pt x="29181" y="1940"/>
                    <a:pt x="29181" y="2182"/>
                  </a:cubicBezTo>
                  <a:lnTo>
                    <a:pt x="29181" y="3692"/>
                  </a:lnTo>
                  <a:lnTo>
                    <a:pt x="29467" y="3692"/>
                  </a:lnTo>
                  <a:lnTo>
                    <a:pt x="29467" y="2168"/>
                  </a:lnTo>
                  <a:cubicBezTo>
                    <a:pt x="29467" y="1829"/>
                    <a:pt x="29418" y="1567"/>
                    <a:pt x="29320" y="1383"/>
                  </a:cubicBezTo>
                  <a:cubicBezTo>
                    <a:pt x="29222" y="1199"/>
                    <a:pt x="29083" y="1107"/>
                    <a:pt x="28902" y="1107"/>
                  </a:cubicBezTo>
                  <a:cubicBezTo>
                    <a:pt x="28768" y="1107"/>
                    <a:pt x="28651" y="1151"/>
                    <a:pt x="28552" y="1240"/>
                  </a:cubicBezTo>
                  <a:cubicBezTo>
                    <a:pt x="28453" y="1329"/>
                    <a:pt x="28367" y="1466"/>
                    <a:pt x="28296" y="1652"/>
                  </a:cubicBezTo>
                  <a:cubicBezTo>
                    <a:pt x="28254" y="1475"/>
                    <a:pt x="28188" y="1340"/>
                    <a:pt x="28100" y="1247"/>
                  </a:cubicBezTo>
                  <a:cubicBezTo>
                    <a:pt x="28012" y="1154"/>
                    <a:pt x="27905" y="1107"/>
                    <a:pt x="27779" y="1107"/>
                  </a:cubicBezTo>
                  <a:close/>
                  <a:moveTo>
                    <a:pt x="31988" y="185"/>
                  </a:moveTo>
                  <a:lnTo>
                    <a:pt x="31988" y="3692"/>
                  </a:lnTo>
                  <a:lnTo>
                    <a:pt x="32273" y="3692"/>
                  </a:lnTo>
                  <a:lnTo>
                    <a:pt x="32273" y="185"/>
                  </a:lnTo>
                  <a:close/>
                  <a:moveTo>
                    <a:pt x="36689" y="185"/>
                  </a:moveTo>
                  <a:lnTo>
                    <a:pt x="36689" y="3692"/>
                  </a:lnTo>
                  <a:lnTo>
                    <a:pt x="36976" y="3692"/>
                  </a:lnTo>
                  <a:lnTo>
                    <a:pt x="36976" y="2459"/>
                  </a:lnTo>
                  <a:lnTo>
                    <a:pt x="37857" y="3692"/>
                  </a:lnTo>
                  <a:lnTo>
                    <a:pt x="38229" y="3692"/>
                  </a:lnTo>
                  <a:lnTo>
                    <a:pt x="37270" y="2349"/>
                  </a:lnTo>
                  <a:lnTo>
                    <a:pt x="38190" y="1168"/>
                  </a:lnTo>
                  <a:lnTo>
                    <a:pt x="37826" y="1168"/>
                  </a:lnTo>
                  <a:lnTo>
                    <a:pt x="36976" y="2256"/>
                  </a:lnTo>
                  <a:lnTo>
                    <a:pt x="36976" y="185"/>
                  </a:lnTo>
                  <a:close/>
                  <a:moveTo>
                    <a:pt x="2974" y="1107"/>
                  </a:moveTo>
                  <a:cubicBezTo>
                    <a:pt x="2713" y="1107"/>
                    <a:pt x="2506" y="1228"/>
                    <a:pt x="2353" y="1471"/>
                  </a:cubicBezTo>
                  <a:cubicBezTo>
                    <a:pt x="2200" y="1714"/>
                    <a:pt x="2123" y="2042"/>
                    <a:pt x="2123" y="2455"/>
                  </a:cubicBezTo>
                  <a:cubicBezTo>
                    <a:pt x="2123" y="2854"/>
                    <a:pt x="2204" y="3171"/>
                    <a:pt x="2365" y="3406"/>
                  </a:cubicBezTo>
                  <a:cubicBezTo>
                    <a:pt x="2527" y="3640"/>
                    <a:pt x="2746" y="3757"/>
                    <a:pt x="3023" y="3757"/>
                  </a:cubicBezTo>
                  <a:cubicBezTo>
                    <a:pt x="3134" y="3757"/>
                    <a:pt x="3243" y="3741"/>
                    <a:pt x="3350" y="3708"/>
                  </a:cubicBezTo>
                  <a:cubicBezTo>
                    <a:pt x="3458" y="3674"/>
                    <a:pt x="3562" y="3626"/>
                    <a:pt x="3665" y="3563"/>
                  </a:cubicBezTo>
                  <a:lnTo>
                    <a:pt x="3665" y="3171"/>
                  </a:lnTo>
                  <a:cubicBezTo>
                    <a:pt x="3563" y="3249"/>
                    <a:pt x="3461" y="3308"/>
                    <a:pt x="3359" y="3347"/>
                  </a:cubicBezTo>
                  <a:cubicBezTo>
                    <a:pt x="3256" y="3386"/>
                    <a:pt x="3150" y="3406"/>
                    <a:pt x="3040" y="3406"/>
                  </a:cubicBezTo>
                  <a:cubicBezTo>
                    <a:pt x="2851" y="3406"/>
                    <a:pt x="2704" y="3331"/>
                    <a:pt x="2598" y="3181"/>
                  </a:cubicBezTo>
                  <a:cubicBezTo>
                    <a:pt x="2492" y="3032"/>
                    <a:pt x="2433" y="2814"/>
                    <a:pt x="2420" y="2529"/>
                  </a:cubicBezTo>
                  <a:lnTo>
                    <a:pt x="3731" y="2529"/>
                  </a:lnTo>
                  <a:lnTo>
                    <a:pt x="3731" y="2326"/>
                  </a:lnTo>
                  <a:cubicBezTo>
                    <a:pt x="3731" y="1951"/>
                    <a:pt x="3663" y="1654"/>
                    <a:pt x="3528" y="1435"/>
                  </a:cubicBezTo>
                  <a:cubicBezTo>
                    <a:pt x="3392" y="1216"/>
                    <a:pt x="3207" y="1107"/>
                    <a:pt x="2974" y="1107"/>
                  </a:cubicBezTo>
                  <a:close/>
                  <a:moveTo>
                    <a:pt x="9321" y="1107"/>
                  </a:moveTo>
                  <a:cubicBezTo>
                    <a:pt x="9060" y="1107"/>
                    <a:pt x="8853" y="1228"/>
                    <a:pt x="8700" y="1471"/>
                  </a:cubicBezTo>
                  <a:cubicBezTo>
                    <a:pt x="8547" y="1714"/>
                    <a:pt x="8470" y="2042"/>
                    <a:pt x="8470" y="2455"/>
                  </a:cubicBezTo>
                  <a:cubicBezTo>
                    <a:pt x="8470" y="2854"/>
                    <a:pt x="8551" y="3171"/>
                    <a:pt x="8712" y="3406"/>
                  </a:cubicBezTo>
                  <a:cubicBezTo>
                    <a:pt x="8874" y="3640"/>
                    <a:pt x="9093" y="3757"/>
                    <a:pt x="9370" y="3757"/>
                  </a:cubicBezTo>
                  <a:cubicBezTo>
                    <a:pt x="9481" y="3757"/>
                    <a:pt x="9590" y="3741"/>
                    <a:pt x="9697" y="3708"/>
                  </a:cubicBezTo>
                  <a:cubicBezTo>
                    <a:pt x="9805" y="3674"/>
                    <a:pt x="9909" y="3626"/>
                    <a:pt x="10012" y="3563"/>
                  </a:cubicBezTo>
                  <a:lnTo>
                    <a:pt x="10012" y="3171"/>
                  </a:lnTo>
                  <a:cubicBezTo>
                    <a:pt x="9910" y="3249"/>
                    <a:pt x="9808" y="3308"/>
                    <a:pt x="9706" y="3347"/>
                  </a:cubicBezTo>
                  <a:cubicBezTo>
                    <a:pt x="9603" y="3386"/>
                    <a:pt x="9497" y="3406"/>
                    <a:pt x="9387" y="3406"/>
                  </a:cubicBezTo>
                  <a:cubicBezTo>
                    <a:pt x="9198" y="3406"/>
                    <a:pt x="9051" y="3331"/>
                    <a:pt x="8945" y="3181"/>
                  </a:cubicBezTo>
                  <a:cubicBezTo>
                    <a:pt x="8839" y="3032"/>
                    <a:pt x="8780" y="2814"/>
                    <a:pt x="8767" y="2529"/>
                  </a:cubicBezTo>
                  <a:lnTo>
                    <a:pt x="10078" y="2529"/>
                  </a:lnTo>
                  <a:lnTo>
                    <a:pt x="10078" y="2326"/>
                  </a:lnTo>
                  <a:cubicBezTo>
                    <a:pt x="10078" y="1951"/>
                    <a:pt x="10010" y="1654"/>
                    <a:pt x="9875" y="1435"/>
                  </a:cubicBezTo>
                  <a:cubicBezTo>
                    <a:pt x="9739" y="1216"/>
                    <a:pt x="9554" y="1107"/>
                    <a:pt x="9321" y="1107"/>
                  </a:cubicBezTo>
                  <a:close/>
                  <a:moveTo>
                    <a:pt x="11098" y="1107"/>
                  </a:moveTo>
                  <a:cubicBezTo>
                    <a:pt x="10885" y="1107"/>
                    <a:pt x="10720" y="1172"/>
                    <a:pt x="10605" y="1301"/>
                  </a:cubicBezTo>
                  <a:cubicBezTo>
                    <a:pt x="10489" y="1430"/>
                    <a:pt x="10431" y="1613"/>
                    <a:pt x="10431" y="1851"/>
                  </a:cubicBezTo>
                  <a:cubicBezTo>
                    <a:pt x="10431" y="2046"/>
                    <a:pt x="10471" y="2200"/>
                    <a:pt x="10549" y="2312"/>
                  </a:cubicBezTo>
                  <a:cubicBezTo>
                    <a:pt x="10628" y="2423"/>
                    <a:pt x="10755" y="2506"/>
                    <a:pt x="10932" y="2561"/>
                  </a:cubicBezTo>
                  <a:lnTo>
                    <a:pt x="11031" y="2594"/>
                  </a:lnTo>
                  <a:cubicBezTo>
                    <a:pt x="11208" y="2650"/>
                    <a:pt x="11322" y="2708"/>
                    <a:pt x="11374" y="2768"/>
                  </a:cubicBezTo>
                  <a:cubicBezTo>
                    <a:pt x="11426" y="2828"/>
                    <a:pt x="11452" y="2914"/>
                    <a:pt x="11452" y="3027"/>
                  </a:cubicBezTo>
                  <a:cubicBezTo>
                    <a:pt x="11452" y="3149"/>
                    <a:pt x="11416" y="3243"/>
                    <a:pt x="11344" y="3310"/>
                  </a:cubicBezTo>
                  <a:cubicBezTo>
                    <a:pt x="11272" y="3377"/>
                    <a:pt x="11168" y="3410"/>
                    <a:pt x="11034" y="3410"/>
                  </a:cubicBezTo>
                  <a:cubicBezTo>
                    <a:pt x="10934" y="3410"/>
                    <a:pt x="10833" y="3390"/>
                    <a:pt x="10730" y="3350"/>
                  </a:cubicBezTo>
                  <a:cubicBezTo>
                    <a:pt x="10628" y="3311"/>
                    <a:pt x="10524" y="3251"/>
                    <a:pt x="10419" y="3171"/>
                  </a:cubicBezTo>
                  <a:lnTo>
                    <a:pt x="10419" y="3599"/>
                  </a:lnTo>
                  <a:cubicBezTo>
                    <a:pt x="10530" y="3652"/>
                    <a:pt x="10637" y="3691"/>
                    <a:pt x="10737" y="3718"/>
                  </a:cubicBezTo>
                  <a:cubicBezTo>
                    <a:pt x="10838" y="3744"/>
                    <a:pt x="10935" y="3757"/>
                    <a:pt x="11028" y="3757"/>
                  </a:cubicBezTo>
                  <a:cubicBezTo>
                    <a:pt x="11251" y="3757"/>
                    <a:pt x="11426" y="3689"/>
                    <a:pt x="11554" y="3552"/>
                  </a:cubicBezTo>
                  <a:cubicBezTo>
                    <a:pt x="11681" y="3415"/>
                    <a:pt x="11745" y="3230"/>
                    <a:pt x="11745" y="2995"/>
                  </a:cubicBezTo>
                  <a:cubicBezTo>
                    <a:pt x="11745" y="2790"/>
                    <a:pt x="11703" y="2629"/>
                    <a:pt x="11617" y="2514"/>
                  </a:cubicBezTo>
                  <a:cubicBezTo>
                    <a:pt x="11532" y="2399"/>
                    <a:pt x="11388" y="2310"/>
                    <a:pt x="11186" y="2247"/>
                  </a:cubicBezTo>
                  <a:lnTo>
                    <a:pt x="11088" y="2216"/>
                  </a:lnTo>
                  <a:cubicBezTo>
                    <a:pt x="10935" y="2166"/>
                    <a:pt x="10834" y="2114"/>
                    <a:pt x="10783" y="2059"/>
                  </a:cubicBezTo>
                  <a:cubicBezTo>
                    <a:pt x="10732" y="2004"/>
                    <a:pt x="10707" y="1929"/>
                    <a:pt x="10707" y="1833"/>
                  </a:cubicBezTo>
                  <a:cubicBezTo>
                    <a:pt x="10707" y="1707"/>
                    <a:pt x="10742" y="1612"/>
                    <a:pt x="10813" y="1549"/>
                  </a:cubicBezTo>
                  <a:cubicBezTo>
                    <a:pt x="10884" y="1486"/>
                    <a:pt x="10990" y="1454"/>
                    <a:pt x="11132" y="1454"/>
                  </a:cubicBezTo>
                  <a:cubicBezTo>
                    <a:pt x="11225" y="1454"/>
                    <a:pt x="11314" y="1469"/>
                    <a:pt x="11401" y="1499"/>
                  </a:cubicBezTo>
                  <a:cubicBezTo>
                    <a:pt x="11488" y="1529"/>
                    <a:pt x="11572" y="1574"/>
                    <a:pt x="11652" y="1634"/>
                  </a:cubicBezTo>
                  <a:lnTo>
                    <a:pt x="11652" y="1242"/>
                  </a:lnTo>
                  <a:cubicBezTo>
                    <a:pt x="11574" y="1197"/>
                    <a:pt x="11488" y="1163"/>
                    <a:pt x="11395" y="1141"/>
                  </a:cubicBezTo>
                  <a:cubicBezTo>
                    <a:pt x="11302" y="1118"/>
                    <a:pt x="11203" y="1107"/>
                    <a:pt x="11098" y="1107"/>
                  </a:cubicBezTo>
                  <a:close/>
                  <a:moveTo>
                    <a:pt x="14591" y="1107"/>
                  </a:moveTo>
                  <a:cubicBezTo>
                    <a:pt x="14330" y="1107"/>
                    <a:pt x="14123" y="1228"/>
                    <a:pt x="13970" y="1471"/>
                  </a:cubicBezTo>
                  <a:cubicBezTo>
                    <a:pt x="13817" y="1714"/>
                    <a:pt x="13740" y="2042"/>
                    <a:pt x="13740" y="2455"/>
                  </a:cubicBezTo>
                  <a:cubicBezTo>
                    <a:pt x="13740" y="2854"/>
                    <a:pt x="13821" y="3171"/>
                    <a:pt x="13982" y="3406"/>
                  </a:cubicBezTo>
                  <a:cubicBezTo>
                    <a:pt x="14144" y="3640"/>
                    <a:pt x="14363" y="3757"/>
                    <a:pt x="14640" y="3757"/>
                  </a:cubicBezTo>
                  <a:cubicBezTo>
                    <a:pt x="14751" y="3757"/>
                    <a:pt x="14860" y="3741"/>
                    <a:pt x="14967" y="3708"/>
                  </a:cubicBezTo>
                  <a:cubicBezTo>
                    <a:pt x="15075" y="3674"/>
                    <a:pt x="15179" y="3626"/>
                    <a:pt x="15282" y="3563"/>
                  </a:cubicBezTo>
                  <a:lnTo>
                    <a:pt x="15282" y="3171"/>
                  </a:lnTo>
                  <a:cubicBezTo>
                    <a:pt x="15180" y="3249"/>
                    <a:pt x="15078" y="3308"/>
                    <a:pt x="14976" y="3347"/>
                  </a:cubicBezTo>
                  <a:cubicBezTo>
                    <a:pt x="14873" y="3386"/>
                    <a:pt x="14767" y="3406"/>
                    <a:pt x="14657" y="3406"/>
                  </a:cubicBezTo>
                  <a:cubicBezTo>
                    <a:pt x="14468" y="3406"/>
                    <a:pt x="14321" y="3331"/>
                    <a:pt x="14215" y="3181"/>
                  </a:cubicBezTo>
                  <a:cubicBezTo>
                    <a:pt x="14109" y="3032"/>
                    <a:pt x="14050" y="2814"/>
                    <a:pt x="14037" y="2529"/>
                  </a:cubicBezTo>
                  <a:lnTo>
                    <a:pt x="15348" y="2529"/>
                  </a:lnTo>
                  <a:lnTo>
                    <a:pt x="15348" y="2326"/>
                  </a:lnTo>
                  <a:cubicBezTo>
                    <a:pt x="15348" y="1951"/>
                    <a:pt x="15280" y="1654"/>
                    <a:pt x="15145" y="1435"/>
                  </a:cubicBezTo>
                  <a:cubicBezTo>
                    <a:pt x="15009" y="1216"/>
                    <a:pt x="14824" y="1107"/>
                    <a:pt x="14591" y="1107"/>
                  </a:cubicBezTo>
                  <a:close/>
                  <a:moveTo>
                    <a:pt x="17788" y="1107"/>
                  </a:moveTo>
                  <a:cubicBezTo>
                    <a:pt x="17527" y="1107"/>
                    <a:pt x="17320" y="1228"/>
                    <a:pt x="17167" y="1471"/>
                  </a:cubicBezTo>
                  <a:cubicBezTo>
                    <a:pt x="17014" y="1714"/>
                    <a:pt x="16937" y="2042"/>
                    <a:pt x="16937" y="2455"/>
                  </a:cubicBezTo>
                  <a:cubicBezTo>
                    <a:pt x="16937" y="2854"/>
                    <a:pt x="17018" y="3171"/>
                    <a:pt x="17179" y="3406"/>
                  </a:cubicBezTo>
                  <a:cubicBezTo>
                    <a:pt x="17341" y="3640"/>
                    <a:pt x="17560" y="3757"/>
                    <a:pt x="17837" y="3757"/>
                  </a:cubicBezTo>
                  <a:cubicBezTo>
                    <a:pt x="17948" y="3757"/>
                    <a:pt x="18057" y="3741"/>
                    <a:pt x="18164" y="3708"/>
                  </a:cubicBezTo>
                  <a:cubicBezTo>
                    <a:pt x="18272" y="3674"/>
                    <a:pt x="18376" y="3626"/>
                    <a:pt x="18479" y="3563"/>
                  </a:cubicBezTo>
                  <a:lnTo>
                    <a:pt x="18479" y="3171"/>
                  </a:lnTo>
                  <a:cubicBezTo>
                    <a:pt x="18377" y="3249"/>
                    <a:pt x="18275" y="3308"/>
                    <a:pt x="18173" y="3347"/>
                  </a:cubicBezTo>
                  <a:cubicBezTo>
                    <a:pt x="18070" y="3386"/>
                    <a:pt x="17964" y="3406"/>
                    <a:pt x="17854" y="3406"/>
                  </a:cubicBezTo>
                  <a:cubicBezTo>
                    <a:pt x="17665" y="3406"/>
                    <a:pt x="17518" y="3331"/>
                    <a:pt x="17412" y="3181"/>
                  </a:cubicBezTo>
                  <a:cubicBezTo>
                    <a:pt x="17306" y="3032"/>
                    <a:pt x="17247" y="2814"/>
                    <a:pt x="17234" y="2529"/>
                  </a:cubicBezTo>
                  <a:lnTo>
                    <a:pt x="18545" y="2529"/>
                  </a:lnTo>
                  <a:lnTo>
                    <a:pt x="18545" y="2326"/>
                  </a:lnTo>
                  <a:cubicBezTo>
                    <a:pt x="18545" y="1951"/>
                    <a:pt x="18477" y="1654"/>
                    <a:pt x="18342" y="1435"/>
                  </a:cubicBezTo>
                  <a:cubicBezTo>
                    <a:pt x="18206" y="1216"/>
                    <a:pt x="18021" y="1107"/>
                    <a:pt x="17788" y="1107"/>
                  </a:cubicBezTo>
                  <a:close/>
                  <a:moveTo>
                    <a:pt x="19565" y="1107"/>
                  </a:moveTo>
                  <a:cubicBezTo>
                    <a:pt x="19352" y="1107"/>
                    <a:pt x="19187" y="1172"/>
                    <a:pt x="19072" y="1301"/>
                  </a:cubicBezTo>
                  <a:cubicBezTo>
                    <a:pt x="18956" y="1430"/>
                    <a:pt x="18898" y="1613"/>
                    <a:pt x="18898" y="1851"/>
                  </a:cubicBezTo>
                  <a:cubicBezTo>
                    <a:pt x="18898" y="2046"/>
                    <a:pt x="18938" y="2200"/>
                    <a:pt x="19016" y="2312"/>
                  </a:cubicBezTo>
                  <a:cubicBezTo>
                    <a:pt x="19095" y="2423"/>
                    <a:pt x="19222" y="2506"/>
                    <a:pt x="19399" y="2561"/>
                  </a:cubicBezTo>
                  <a:lnTo>
                    <a:pt x="19498" y="2594"/>
                  </a:lnTo>
                  <a:cubicBezTo>
                    <a:pt x="19675" y="2650"/>
                    <a:pt x="19789" y="2708"/>
                    <a:pt x="19841" y="2768"/>
                  </a:cubicBezTo>
                  <a:cubicBezTo>
                    <a:pt x="19893" y="2828"/>
                    <a:pt x="19919" y="2914"/>
                    <a:pt x="19919" y="3027"/>
                  </a:cubicBezTo>
                  <a:cubicBezTo>
                    <a:pt x="19919" y="3149"/>
                    <a:pt x="19883" y="3243"/>
                    <a:pt x="19811" y="3310"/>
                  </a:cubicBezTo>
                  <a:cubicBezTo>
                    <a:pt x="19739" y="3377"/>
                    <a:pt x="19635" y="3410"/>
                    <a:pt x="19501" y="3410"/>
                  </a:cubicBezTo>
                  <a:cubicBezTo>
                    <a:pt x="19401" y="3410"/>
                    <a:pt x="19300" y="3390"/>
                    <a:pt x="19197" y="3350"/>
                  </a:cubicBezTo>
                  <a:cubicBezTo>
                    <a:pt x="19095" y="3311"/>
                    <a:pt x="18991" y="3251"/>
                    <a:pt x="18886" y="3171"/>
                  </a:cubicBezTo>
                  <a:lnTo>
                    <a:pt x="18886" y="3599"/>
                  </a:lnTo>
                  <a:cubicBezTo>
                    <a:pt x="18997" y="3652"/>
                    <a:pt x="19104" y="3691"/>
                    <a:pt x="19204" y="3718"/>
                  </a:cubicBezTo>
                  <a:cubicBezTo>
                    <a:pt x="19305" y="3744"/>
                    <a:pt x="19402" y="3757"/>
                    <a:pt x="19495" y="3757"/>
                  </a:cubicBezTo>
                  <a:cubicBezTo>
                    <a:pt x="19718" y="3757"/>
                    <a:pt x="19893" y="3689"/>
                    <a:pt x="20021" y="3552"/>
                  </a:cubicBezTo>
                  <a:cubicBezTo>
                    <a:pt x="20148" y="3415"/>
                    <a:pt x="20212" y="3230"/>
                    <a:pt x="20212" y="2995"/>
                  </a:cubicBezTo>
                  <a:cubicBezTo>
                    <a:pt x="20212" y="2790"/>
                    <a:pt x="20170" y="2629"/>
                    <a:pt x="20084" y="2514"/>
                  </a:cubicBezTo>
                  <a:cubicBezTo>
                    <a:pt x="19999" y="2399"/>
                    <a:pt x="19855" y="2310"/>
                    <a:pt x="19653" y="2247"/>
                  </a:cubicBezTo>
                  <a:lnTo>
                    <a:pt x="19555" y="2216"/>
                  </a:lnTo>
                  <a:cubicBezTo>
                    <a:pt x="19402" y="2166"/>
                    <a:pt x="19301" y="2114"/>
                    <a:pt x="19250" y="2059"/>
                  </a:cubicBezTo>
                  <a:cubicBezTo>
                    <a:pt x="19199" y="2004"/>
                    <a:pt x="19174" y="1929"/>
                    <a:pt x="19174" y="1833"/>
                  </a:cubicBezTo>
                  <a:cubicBezTo>
                    <a:pt x="19174" y="1707"/>
                    <a:pt x="19209" y="1612"/>
                    <a:pt x="19280" y="1549"/>
                  </a:cubicBezTo>
                  <a:cubicBezTo>
                    <a:pt x="19351" y="1486"/>
                    <a:pt x="19457" y="1454"/>
                    <a:pt x="19599" y="1454"/>
                  </a:cubicBezTo>
                  <a:cubicBezTo>
                    <a:pt x="19692" y="1454"/>
                    <a:pt x="19781" y="1469"/>
                    <a:pt x="19868" y="1499"/>
                  </a:cubicBezTo>
                  <a:cubicBezTo>
                    <a:pt x="19955" y="1529"/>
                    <a:pt x="20039" y="1574"/>
                    <a:pt x="20119" y="1634"/>
                  </a:cubicBezTo>
                  <a:lnTo>
                    <a:pt x="20119" y="1242"/>
                  </a:lnTo>
                  <a:cubicBezTo>
                    <a:pt x="20041" y="1197"/>
                    <a:pt x="19955" y="1163"/>
                    <a:pt x="19862" y="1141"/>
                  </a:cubicBezTo>
                  <a:cubicBezTo>
                    <a:pt x="19769" y="1118"/>
                    <a:pt x="19670" y="1107"/>
                    <a:pt x="19565" y="1107"/>
                  </a:cubicBezTo>
                  <a:close/>
                  <a:moveTo>
                    <a:pt x="22227" y="1107"/>
                  </a:moveTo>
                  <a:cubicBezTo>
                    <a:pt x="22014" y="1107"/>
                    <a:pt x="21849" y="1172"/>
                    <a:pt x="21734" y="1301"/>
                  </a:cubicBezTo>
                  <a:cubicBezTo>
                    <a:pt x="21618" y="1430"/>
                    <a:pt x="21560" y="1613"/>
                    <a:pt x="21560" y="1851"/>
                  </a:cubicBezTo>
                  <a:cubicBezTo>
                    <a:pt x="21560" y="2046"/>
                    <a:pt x="21600" y="2200"/>
                    <a:pt x="21678" y="2312"/>
                  </a:cubicBezTo>
                  <a:cubicBezTo>
                    <a:pt x="21757" y="2423"/>
                    <a:pt x="21884" y="2506"/>
                    <a:pt x="22061" y="2561"/>
                  </a:cubicBezTo>
                  <a:lnTo>
                    <a:pt x="22160" y="2594"/>
                  </a:lnTo>
                  <a:cubicBezTo>
                    <a:pt x="22337" y="2650"/>
                    <a:pt x="22451" y="2708"/>
                    <a:pt x="22503" y="2768"/>
                  </a:cubicBezTo>
                  <a:cubicBezTo>
                    <a:pt x="22555" y="2828"/>
                    <a:pt x="22581" y="2914"/>
                    <a:pt x="22581" y="3027"/>
                  </a:cubicBezTo>
                  <a:cubicBezTo>
                    <a:pt x="22581" y="3149"/>
                    <a:pt x="22545" y="3243"/>
                    <a:pt x="22473" y="3310"/>
                  </a:cubicBezTo>
                  <a:cubicBezTo>
                    <a:pt x="22401" y="3377"/>
                    <a:pt x="22297" y="3410"/>
                    <a:pt x="22163" y="3410"/>
                  </a:cubicBezTo>
                  <a:cubicBezTo>
                    <a:pt x="22063" y="3410"/>
                    <a:pt x="21962" y="3390"/>
                    <a:pt x="21859" y="3350"/>
                  </a:cubicBezTo>
                  <a:cubicBezTo>
                    <a:pt x="21757" y="3311"/>
                    <a:pt x="21653" y="3251"/>
                    <a:pt x="21548" y="3171"/>
                  </a:cubicBezTo>
                  <a:lnTo>
                    <a:pt x="21548" y="3599"/>
                  </a:lnTo>
                  <a:cubicBezTo>
                    <a:pt x="21659" y="3652"/>
                    <a:pt x="21766" y="3691"/>
                    <a:pt x="21866" y="3718"/>
                  </a:cubicBezTo>
                  <a:cubicBezTo>
                    <a:pt x="21967" y="3744"/>
                    <a:pt x="22064" y="3757"/>
                    <a:pt x="22157" y="3757"/>
                  </a:cubicBezTo>
                  <a:cubicBezTo>
                    <a:pt x="22380" y="3757"/>
                    <a:pt x="22555" y="3689"/>
                    <a:pt x="22683" y="3552"/>
                  </a:cubicBezTo>
                  <a:cubicBezTo>
                    <a:pt x="22810" y="3415"/>
                    <a:pt x="22874" y="3230"/>
                    <a:pt x="22874" y="2995"/>
                  </a:cubicBezTo>
                  <a:cubicBezTo>
                    <a:pt x="22874" y="2790"/>
                    <a:pt x="22832" y="2629"/>
                    <a:pt x="22746" y="2514"/>
                  </a:cubicBezTo>
                  <a:cubicBezTo>
                    <a:pt x="22661" y="2399"/>
                    <a:pt x="22517" y="2310"/>
                    <a:pt x="22315" y="2247"/>
                  </a:cubicBezTo>
                  <a:lnTo>
                    <a:pt x="22217" y="2216"/>
                  </a:lnTo>
                  <a:cubicBezTo>
                    <a:pt x="22064" y="2166"/>
                    <a:pt x="21963" y="2114"/>
                    <a:pt x="21912" y="2059"/>
                  </a:cubicBezTo>
                  <a:cubicBezTo>
                    <a:pt x="21861" y="2004"/>
                    <a:pt x="21836" y="1929"/>
                    <a:pt x="21836" y="1833"/>
                  </a:cubicBezTo>
                  <a:cubicBezTo>
                    <a:pt x="21836" y="1707"/>
                    <a:pt x="21871" y="1612"/>
                    <a:pt x="21942" y="1549"/>
                  </a:cubicBezTo>
                  <a:cubicBezTo>
                    <a:pt x="22013" y="1486"/>
                    <a:pt x="22119" y="1454"/>
                    <a:pt x="22261" y="1454"/>
                  </a:cubicBezTo>
                  <a:cubicBezTo>
                    <a:pt x="22354" y="1454"/>
                    <a:pt x="22443" y="1469"/>
                    <a:pt x="22530" y="1499"/>
                  </a:cubicBezTo>
                  <a:cubicBezTo>
                    <a:pt x="22617" y="1529"/>
                    <a:pt x="22701" y="1574"/>
                    <a:pt x="22781" y="1634"/>
                  </a:cubicBezTo>
                  <a:lnTo>
                    <a:pt x="22781" y="1242"/>
                  </a:lnTo>
                  <a:cubicBezTo>
                    <a:pt x="22703" y="1197"/>
                    <a:pt x="22617" y="1163"/>
                    <a:pt x="22524" y="1141"/>
                  </a:cubicBezTo>
                  <a:cubicBezTo>
                    <a:pt x="22431" y="1118"/>
                    <a:pt x="22332" y="1107"/>
                    <a:pt x="22227" y="1107"/>
                  </a:cubicBezTo>
                  <a:close/>
                  <a:moveTo>
                    <a:pt x="25720" y="1107"/>
                  </a:moveTo>
                  <a:cubicBezTo>
                    <a:pt x="25459" y="1107"/>
                    <a:pt x="25252" y="1228"/>
                    <a:pt x="25099" y="1471"/>
                  </a:cubicBezTo>
                  <a:cubicBezTo>
                    <a:pt x="24946" y="1714"/>
                    <a:pt x="24869" y="2042"/>
                    <a:pt x="24869" y="2455"/>
                  </a:cubicBezTo>
                  <a:cubicBezTo>
                    <a:pt x="24869" y="2854"/>
                    <a:pt x="24950" y="3171"/>
                    <a:pt x="25111" y="3406"/>
                  </a:cubicBezTo>
                  <a:cubicBezTo>
                    <a:pt x="25273" y="3640"/>
                    <a:pt x="25492" y="3757"/>
                    <a:pt x="25769" y="3757"/>
                  </a:cubicBezTo>
                  <a:cubicBezTo>
                    <a:pt x="25880" y="3757"/>
                    <a:pt x="25989" y="3741"/>
                    <a:pt x="26096" y="3708"/>
                  </a:cubicBezTo>
                  <a:cubicBezTo>
                    <a:pt x="26204" y="3674"/>
                    <a:pt x="26308" y="3626"/>
                    <a:pt x="26411" y="3563"/>
                  </a:cubicBezTo>
                  <a:lnTo>
                    <a:pt x="26411" y="3171"/>
                  </a:lnTo>
                  <a:cubicBezTo>
                    <a:pt x="26309" y="3249"/>
                    <a:pt x="26207" y="3308"/>
                    <a:pt x="26105" y="3347"/>
                  </a:cubicBezTo>
                  <a:cubicBezTo>
                    <a:pt x="26002" y="3386"/>
                    <a:pt x="25896" y="3406"/>
                    <a:pt x="25786" y="3406"/>
                  </a:cubicBezTo>
                  <a:cubicBezTo>
                    <a:pt x="25597" y="3406"/>
                    <a:pt x="25450" y="3331"/>
                    <a:pt x="25344" y="3181"/>
                  </a:cubicBezTo>
                  <a:cubicBezTo>
                    <a:pt x="25238" y="3032"/>
                    <a:pt x="25179" y="2814"/>
                    <a:pt x="25166" y="2529"/>
                  </a:cubicBezTo>
                  <a:lnTo>
                    <a:pt x="26477" y="2529"/>
                  </a:lnTo>
                  <a:lnTo>
                    <a:pt x="26477" y="2326"/>
                  </a:lnTo>
                  <a:cubicBezTo>
                    <a:pt x="26477" y="1951"/>
                    <a:pt x="26409" y="1654"/>
                    <a:pt x="26274" y="1435"/>
                  </a:cubicBezTo>
                  <a:cubicBezTo>
                    <a:pt x="26138" y="1216"/>
                    <a:pt x="25953" y="1107"/>
                    <a:pt x="25720" y="1107"/>
                  </a:cubicBezTo>
                  <a:close/>
                  <a:moveTo>
                    <a:pt x="30763" y="1107"/>
                  </a:moveTo>
                  <a:cubicBezTo>
                    <a:pt x="30502" y="1107"/>
                    <a:pt x="30295" y="1228"/>
                    <a:pt x="30142" y="1471"/>
                  </a:cubicBezTo>
                  <a:cubicBezTo>
                    <a:pt x="29989" y="1714"/>
                    <a:pt x="29912" y="2042"/>
                    <a:pt x="29912" y="2455"/>
                  </a:cubicBezTo>
                  <a:cubicBezTo>
                    <a:pt x="29912" y="2854"/>
                    <a:pt x="29993" y="3171"/>
                    <a:pt x="30154" y="3406"/>
                  </a:cubicBezTo>
                  <a:cubicBezTo>
                    <a:pt x="30316" y="3640"/>
                    <a:pt x="30535" y="3757"/>
                    <a:pt x="30812" y="3757"/>
                  </a:cubicBezTo>
                  <a:cubicBezTo>
                    <a:pt x="30923" y="3757"/>
                    <a:pt x="31032" y="3741"/>
                    <a:pt x="31139" y="3708"/>
                  </a:cubicBezTo>
                  <a:cubicBezTo>
                    <a:pt x="31247" y="3674"/>
                    <a:pt x="31351" y="3626"/>
                    <a:pt x="31454" y="3563"/>
                  </a:cubicBezTo>
                  <a:lnTo>
                    <a:pt x="31454" y="3171"/>
                  </a:lnTo>
                  <a:cubicBezTo>
                    <a:pt x="31352" y="3249"/>
                    <a:pt x="31250" y="3308"/>
                    <a:pt x="31148" y="3347"/>
                  </a:cubicBezTo>
                  <a:cubicBezTo>
                    <a:pt x="31045" y="3386"/>
                    <a:pt x="30939" y="3406"/>
                    <a:pt x="30829" y="3406"/>
                  </a:cubicBezTo>
                  <a:cubicBezTo>
                    <a:pt x="30640" y="3406"/>
                    <a:pt x="30493" y="3331"/>
                    <a:pt x="30387" y="3181"/>
                  </a:cubicBezTo>
                  <a:cubicBezTo>
                    <a:pt x="30281" y="3032"/>
                    <a:pt x="30222" y="2814"/>
                    <a:pt x="30209" y="2529"/>
                  </a:cubicBezTo>
                  <a:lnTo>
                    <a:pt x="31520" y="2529"/>
                  </a:lnTo>
                  <a:lnTo>
                    <a:pt x="31520" y="2326"/>
                  </a:lnTo>
                  <a:cubicBezTo>
                    <a:pt x="31520" y="1951"/>
                    <a:pt x="31452" y="1654"/>
                    <a:pt x="31317" y="1435"/>
                  </a:cubicBezTo>
                  <a:cubicBezTo>
                    <a:pt x="31181" y="1216"/>
                    <a:pt x="30996" y="1107"/>
                    <a:pt x="30763" y="1107"/>
                  </a:cubicBezTo>
                  <a:close/>
                  <a:moveTo>
                    <a:pt x="35475" y="1107"/>
                  </a:moveTo>
                  <a:cubicBezTo>
                    <a:pt x="35214" y="1107"/>
                    <a:pt x="35007" y="1228"/>
                    <a:pt x="34854" y="1471"/>
                  </a:cubicBezTo>
                  <a:cubicBezTo>
                    <a:pt x="34701" y="1714"/>
                    <a:pt x="34624" y="2042"/>
                    <a:pt x="34624" y="2455"/>
                  </a:cubicBezTo>
                  <a:cubicBezTo>
                    <a:pt x="34624" y="2854"/>
                    <a:pt x="34705" y="3171"/>
                    <a:pt x="34866" y="3406"/>
                  </a:cubicBezTo>
                  <a:cubicBezTo>
                    <a:pt x="35028" y="3640"/>
                    <a:pt x="35247" y="3757"/>
                    <a:pt x="35524" y="3757"/>
                  </a:cubicBezTo>
                  <a:cubicBezTo>
                    <a:pt x="35635" y="3757"/>
                    <a:pt x="35744" y="3741"/>
                    <a:pt x="35851" y="3708"/>
                  </a:cubicBezTo>
                  <a:cubicBezTo>
                    <a:pt x="35959" y="3674"/>
                    <a:pt x="36063" y="3626"/>
                    <a:pt x="36166" y="3563"/>
                  </a:cubicBezTo>
                  <a:lnTo>
                    <a:pt x="36166" y="3171"/>
                  </a:lnTo>
                  <a:cubicBezTo>
                    <a:pt x="36064" y="3249"/>
                    <a:pt x="35962" y="3308"/>
                    <a:pt x="35860" y="3347"/>
                  </a:cubicBezTo>
                  <a:cubicBezTo>
                    <a:pt x="35757" y="3386"/>
                    <a:pt x="35651" y="3406"/>
                    <a:pt x="35541" y="3406"/>
                  </a:cubicBezTo>
                  <a:cubicBezTo>
                    <a:pt x="35352" y="3406"/>
                    <a:pt x="35205" y="3331"/>
                    <a:pt x="35099" y="3181"/>
                  </a:cubicBezTo>
                  <a:cubicBezTo>
                    <a:pt x="34993" y="3032"/>
                    <a:pt x="34934" y="2814"/>
                    <a:pt x="34921" y="2529"/>
                  </a:cubicBezTo>
                  <a:lnTo>
                    <a:pt x="36232" y="2529"/>
                  </a:lnTo>
                  <a:lnTo>
                    <a:pt x="36232" y="2326"/>
                  </a:lnTo>
                  <a:cubicBezTo>
                    <a:pt x="36232" y="1951"/>
                    <a:pt x="36164" y="1654"/>
                    <a:pt x="36029" y="1435"/>
                  </a:cubicBezTo>
                  <a:cubicBezTo>
                    <a:pt x="35893" y="1216"/>
                    <a:pt x="35708" y="1107"/>
                    <a:pt x="35475" y="1107"/>
                  </a:cubicBezTo>
                  <a:close/>
                  <a:moveTo>
                    <a:pt x="32665" y="1168"/>
                  </a:moveTo>
                  <a:lnTo>
                    <a:pt x="33367" y="3651"/>
                  </a:lnTo>
                  <a:lnTo>
                    <a:pt x="33316" y="3840"/>
                  </a:lnTo>
                  <a:cubicBezTo>
                    <a:pt x="33263" y="4042"/>
                    <a:pt x="33215" y="4169"/>
                    <a:pt x="33172" y="4224"/>
                  </a:cubicBezTo>
                  <a:cubicBezTo>
                    <a:pt x="33129" y="4278"/>
                    <a:pt x="33068" y="4305"/>
                    <a:pt x="32989" y="4305"/>
                  </a:cubicBezTo>
                  <a:lnTo>
                    <a:pt x="32822" y="4305"/>
                  </a:lnTo>
                  <a:lnTo>
                    <a:pt x="32822" y="4652"/>
                  </a:lnTo>
                  <a:lnTo>
                    <a:pt x="33050" y="4652"/>
                  </a:lnTo>
                  <a:cubicBezTo>
                    <a:pt x="33178" y="4652"/>
                    <a:pt x="33280" y="4606"/>
                    <a:pt x="33356" y="4514"/>
                  </a:cubicBezTo>
                  <a:cubicBezTo>
                    <a:pt x="33433" y="4423"/>
                    <a:pt x="33511" y="4227"/>
                    <a:pt x="33592" y="3926"/>
                  </a:cubicBezTo>
                  <a:lnTo>
                    <a:pt x="34354" y="1168"/>
                  </a:lnTo>
                  <a:lnTo>
                    <a:pt x="34052" y="1168"/>
                  </a:lnTo>
                  <a:lnTo>
                    <a:pt x="33510" y="3142"/>
                  </a:lnTo>
                  <a:lnTo>
                    <a:pt x="32968" y="11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7" name="Shape 857"/>
            <p:cNvSpPr/>
            <p:nvPr/>
          </p:nvSpPr>
          <p:spPr>
            <a:xfrm>
              <a:off x="2243450" y="1311375"/>
              <a:ext cx="362600" cy="111675"/>
            </a:xfrm>
            <a:custGeom>
              <a:pathLst>
                <a:path extrusionOk="0" h="4467" w="14504">
                  <a:moveTo>
                    <a:pt x="6297" y="0"/>
                  </a:moveTo>
                  <a:lnTo>
                    <a:pt x="6297" y="525"/>
                  </a:lnTo>
                  <a:lnTo>
                    <a:pt x="6582" y="525"/>
                  </a:lnTo>
                  <a:lnTo>
                    <a:pt x="6582" y="0"/>
                  </a:lnTo>
                  <a:close/>
                  <a:moveTo>
                    <a:pt x="9865" y="1273"/>
                  </a:moveTo>
                  <a:cubicBezTo>
                    <a:pt x="10017" y="1273"/>
                    <a:pt x="10138" y="1361"/>
                    <a:pt x="10226" y="1536"/>
                  </a:cubicBezTo>
                  <a:cubicBezTo>
                    <a:pt x="10315" y="1711"/>
                    <a:pt x="10360" y="1948"/>
                    <a:pt x="10360" y="2247"/>
                  </a:cubicBezTo>
                  <a:cubicBezTo>
                    <a:pt x="10360" y="2547"/>
                    <a:pt x="10315" y="2785"/>
                    <a:pt x="10226" y="2959"/>
                  </a:cubicBezTo>
                  <a:cubicBezTo>
                    <a:pt x="10138" y="3133"/>
                    <a:pt x="10017" y="3220"/>
                    <a:pt x="9865" y="3220"/>
                  </a:cubicBezTo>
                  <a:cubicBezTo>
                    <a:pt x="9711" y="3220"/>
                    <a:pt x="9590" y="3134"/>
                    <a:pt x="9502" y="2960"/>
                  </a:cubicBezTo>
                  <a:cubicBezTo>
                    <a:pt x="9414" y="2787"/>
                    <a:pt x="9370" y="2549"/>
                    <a:pt x="9370" y="2247"/>
                  </a:cubicBezTo>
                  <a:cubicBezTo>
                    <a:pt x="9370" y="1945"/>
                    <a:pt x="9414" y="1707"/>
                    <a:pt x="9503" y="1534"/>
                  </a:cubicBezTo>
                  <a:cubicBezTo>
                    <a:pt x="9592" y="1360"/>
                    <a:pt x="9713" y="1273"/>
                    <a:pt x="9865" y="1273"/>
                  </a:cubicBezTo>
                  <a:close/>
                  <a:moveTo>
                    <a:pt x="5424" y="2238"/>
                  </a:moveTo>
                  <a:lnTo>
                    <a:pt x="5424" y="2330"/>
                  </a:lnTo>
                  <a:cubicBezTo>
                    <a:pt x="5424" y="2601"/>
                    <a:pt x="5376" y="2817"/>
                    <a:pt x="5281" y="2980"/>
                  </a:cubicBezTo>
                  <a:cubicBezTo>
                    <a:pt x="5185" y="3143"/>
                    <a:pt x="5058" y="3225"/>
                    <a:pt x="4900" y="3225"/>
                  </a:cubicBezTo>
                  <a:cubicBezTo>
                    <a:pt x="4786" y="3225"/>
                    <a:pt x="4695" y="3182"/>
                    <a:pt x="4629" y="3095"/>
                  </a:cubicBezTo>
                  <a:cubicBezTo>
                    <a:pt x="4562" y="3009"/>
                    <a:pt x="4529" y="2892"/>
                    <a:pt x="4529" y="2745"/>
                  </a:cubicBezTo>
                  <a:cubicBezTo>
                    <a:pt x="4529" y="2560"/>
                    <a:pt x="4573" y="2429"/>
                    <a:pt x="4662" y="2353"/>
                  </a:cubicBezTo>
                  <a:cubicBezTo>
                    <a:pt x="4751" y="2276"/>
                    <a:pt x="4910" y="2238"/>
                    <a:pt x="5141" y="2238"/>
                  </a:cubicBezTo>
                  <a:close/>
                  <a:moveTo>
                    <a:pt x="7834" y="1269"/>
                  </a:moveTo>
                  <a:cubicBezTo>
                    <a:pt x="7985" y="1269"/>
                    <a:pt x="8104" y="1356"/>
                    <a:pt x="8191" y="1529"/>
                  </a:cubicBezTo>
                  <a:cubicBezTo>
                    <a:pt x="8277" y="1703"/>
                    <a:pt x="8321" y="1942"/>
                    <a:pt x="8321" y="2247"/>
                  </a:cubicBezTo>
                  <a:cubicBezTo>
                    <a:pt x="8321" y="2552"/>
                    <a:pt x="8277" y="2791"/>
                    <a:pt x="8191" y="2965"/>
                  </a:cubicBezTo>
                  <a:cubicBezTo>
                    <a:pt x="8104" y="3138"/>
                    <a:pt x="7985" y="3225"/>
                    <a:pt x="7834" y="3225"/>
                  </a:cubicBezTo>
                  <a:cubicBezTo>
                    <a:pt x="7684" y="3225"/>
                    <a:pt x="7565" y="3138"/>
                    <a:pt x="7479" y="2965"/>
                  </a:cubicBezTo>
                  <a:cubicBezTo>
                    <a:pt x="7392" y="2791"/>
                    <a:pt x="7349" y="2552"/>
                    <a:pt x="7349" y="2247"/>
                  </a:cubicBezTo>
                  <a:cubicBezTo>
                    <a:pt x="7349" y="1942"/>
                    <a:pt x="7392" y="1703"/>
                    <a:pt x="7479" y="1529"/>
                  </a:cubicBezTo>
                  <a:cubicBezTo>
                    <a:pt x="7565" y="1356"/>
                    <a:pt x="7684" y="1269"/>
                    <a:pt x="7834" y="1269"/>
                  </a:cubicBezTo>
                  <a:close/>
                  <a:moveTo>
                    <a:pt x="14218" y="2238"/>
                  </a:moveTo>
                  <a:lnTo>
                    <a:pt x="14218" y="2330"/>
                  </a:lnTo>
                  <a:cubicBezTo>
                    <a:pt x="14218" y="2601"/>
                    <a:pt x="14170" y="2817"/>
                    <a:pt x="14075" y="2980"/>
                  </a:cubicBezTo>
                  <a:cubicBezTo>
                    <a:pt x="13979" y="3143"/>
                    <a:pt x="13852" y="3225"/>
                    <a:pt x="13694" y="3225"/>
                  </a:cubicBezTo>
                  <a:cubicBezTo>
                    <a:pt x="13580" y="3225"/>
                    <a:pt x="13489" y="3182"/>
                    <a:pt x="13423" y="3095"/>
                  </a:cubicBezTo>
                  <a:cubicBezTo>
                    <a:pt x="13356" y="3009"/>
                    <a:pt x="13323" y="2892"/>
                    <a:pt x="13323" y="2745"/>
                  </a:cubicBezTo>
                  <a:cubicBezTo>
                    <a:pt x="13323" y="2560"/>
                    <a:pt x="13367" y="2429"/>
                    <a:pt x="13456" y="2353"/>
                  </a:cubicBezTo>
                  <a:cubicBezTo>
                    <a:pt x="13545" y="2276"/>
                    <a:pt x="13704" y="2238"/>
                    <a:pt x="13935" y="2238"/>
                  </a:cubicBezTo>
                  <a:close/>
                  <a:moveTo>
                    <a:pt x="209" y="266"/>
                  </a:moveTo>
                  <a:lnTo>
                    <a:pt x="209" y="983"/>
                  </a:lnTo>
                  <a:lnTo>
                    <a:pt x="0" y="983"/>
                  </a:lnTo>
                  <a:lnTo>
                    <a:pt x="0" y="1305"/>
                  </a:lnTo>
                  <a:lnTo>
                    <a:pt x="209" y="1305"/>
                  </a:lnTo>
                  <a:lnTo>
                    <a:pt x="209" y="2675"/>
                  </a:lnTo>
                  <a:cubicBezTo>
                    <a:pt x="209" y="2991"/>
                    <a:pt x="251" y="3208"/>
                    <a:pt x="335" y="3327"/>
                  </a:cubicBezTo>
                  <a:cubicBezTo>
                    <a:pt x="418" y="3447"/>
                    <a:pt x="570" y="3507"/>
                    <a:pt x="790" y="3507"/>
                  </a:cubicBezTo>
                  <a:lnTo>
                    <a:pt x="1083" y="3507"/>
                  </a:lnTo>
                  <a:lnTo>
                    <a:pt x="1083" y="3160"/>
                  </a:lnTo>
                  <a:lnTo>
                    <a:pt x="790" y="3160"/>
                  </a:lnTo>
                  <a:cubicBezTo>
                    <a:pt x="672" y="3160"/>
                    <a:pt x="593" y="3130"/>
                    <a:pt x="554" y="3072"/>
                  </a:cubicBezTo>
                  <a:cubicBezTo>
                    <a:pt x="515" y="3013"/>
                    <a:pt x="496" y="2881"/>
                    <a:pt x="496" y="2675"/>
                  </a:cubicBezTo>
                  <a:lnTo>
                    <a:pt x="496" y="1305"/>
                  </a:lnTo>
                  <a:lnTo>
                    <a:pt x="1083" y="1305"/>
                  </a:lnTo>
                  <a:lnTo>
                    <a:pt x="1083" y="983"/>
                  </a:lnTo>
                  <a:lnTo>
                    <a:pt x="496" y="983"/>
                  </a:lnTo>
                  <a:lnTo>
                    <a:pt x="496" y="266"/>
                  </a:lnTo>
                  <a:close/>
                  <a:moveTo>
                    <a:pt x="3470" y="0"/>
                  </a:moveTo>
                  <a:lnTo>
                    <a:pt x="3470" y="3507"/>
                  </a:lnTo>
                  <a:lnTo>
                    <a:pt x="3755" y="3507"/>
                  </a:lnTo>
                  <a:lnTo>
                    <a:pt x="3755" y="0"/>
                  </a:lnTo>
                  <a:close/>
                  <a:moveTo>
                    <a:pt x="11972" y="922"/>
                  </a:moveTo>
                  <a:cubicBezTo>
                    <a:pt x="11851" y="922"/>
                    <a:pt x="11744" y="959"/>
                    <a:pt x="11652" y="1035"/>
                  </a:cubicBezTo>
                  <a:cubicBezTo>
                    <a:pt x="11559" y="1110"/>
                    <a:pt x="11479" y="1223"/>
                    <a:pt x="11411" y="1375"/>
                  </a:cubicBezTo>
                  <a:lnTo>
                    <a:pt x="11411" y="983"/>
                  </a:lnTo>
                  <a:lnTo>
                    <a:pt x="11124" y="983"/>
                  </a:lnTo>
                  <a:lnTo>
                    <a:pt x="11124" y="3507"/>
                  </a:lnTo>
                  <a:lnTo>
                    <a:pt x="11411" y="3507"/>
                  </a:lnTo>
                  <a:lnTo>
                    <a:pt x="11411" y="2080"/>
                  </a:lnTo>
                  <a:cubicBezTo>
                    <a:pt x="11411" y="1834"/>
                    <a:pt x="11455" y="1639"/>
                    <a:pt x="11544" y="1496"/>
                  </a:cubicBezTo>
                  <a:cubicBezTo>
                    <a:pt x="11633" y="1354"/>
                    <a:pt x="11754" y="1282"/>
                    <a:pt x="11908" y="1282"/>
                  </a:cubicBezTo>
                  <a:cubicBezTo>
                    <a:pt x="12036" y="1282"/>
                    <a:pt x="12132" y="1342"/>
                    <a:pt x="12196" y="1460"/>
                  </a:cubicBezTo>
                  <a:cubicBezTo>
                    <a:pt x="12260" y="1579"/>
                    <a:pt x="12292" y="1758"/>
                    <a:pt x="12292" y="1997"/>
                  </a:cubicBezTo>
                  <a:lnTo>
                    <a:pt x="12292" y="3507"/>
                  </a:lnTo>
                  <a:lnTo>
                    <a:pt x="12577" y="3507"/>
                  </a:lnTo>
                  <a:lnTo>
                    <a:pt x="12577" y="1983"/>
                  </a:lnTo>
                  <a:cubicBezTo>
                    <a:pt x="12577" y="1635"/>
                    <a:pt x="12526" y="1371"/>
                    <a:pt x="12424" y="1191"/>
                  </a:cubicBezTo>
                  <a:cubicBezTo>
                    <a:pt x="12322" y="1012"/>
                    <a:pt x="12171" y="922"/>
                    <a:pt x="11972" y="922"/>
                  </a:cubicBezTo>
                  <a:close/>
                  <a:moveTo>
                    <a:pt x="1429" y="983"/>
                  </a:moveTo>
                  <a:lnTo>
                    <a:pt x="1429" y="2511"/>
                  </a:lnTo>
                  <a:cubicBezTo>
                    <a:pt x="1429" y="2858"/>
                    <a:pt x="1481" y="3121"/>
                    <a:pt x="1584" y="3301"/>
                  </a:cubicBezTo>
                  <a:cubicBezTo>
                    <a:pt x="1688" y="3482"/>
                    <a:pt x="1839" y="3572"/>
                    <a:pt x="2038" y="3572"/>
                  </a:cubicBezTo>
                  <a:cubicBezTo>
                    <a:pt x="2159" y="3572"/>
                    <a:pt x="2265" y="3535"/>
                    <a:pt x="2357" y="3460"/>
                  </a:cubicBezTo>
                  <a:cubicBezTo>
                    <a:pt x="2448" y="3386"/>
                    <a:pt x="2529" y="3272"/>
                    <a:pt x="2598" y="3119"/>
                  </a:cubicBezTo>
                  <a:lnTo>
                    <a:pt x="2598" y="3507"/>
                  </a:lnTo>
                  <a:lnTo>
                    <a:pt x="2883" y="3507"/>
                  </a:lnTo>
                  <a:lnTo>
                    <a:pt x="2883" y="983"/>
                  </a:lnTo>
                  <a:lnTo>
                    <a:pt x="2598" y="983"/>
                  </a:lnTo>
                  <a:lnTo>
                    <a:pt x="2598" y="2414"/>
                  </a:lnTo>
                  <a:cubicBezTo>
                    <a:pt x="2598" y="2660"/>
                    <a:pt x="2553" y="2855"/>
                    <a:pt x="2464" y="2997"/>
                  </a:cubicBezTo>
                  <a:cubicBezTo>
                    <a:pt x="2374" y="3140"/>
                    <a:pt x="2253" y="3211"/>
                    <a:pt x="2099" y="3211"/>
                  </a:cubicBezTo>
                  <a:cubicBezTo>
                    <a:pt x="1971" y="3211"/>
                    <a:pt x="1875" y="3152"/>
                    <a:pt x="1811" y="3032"/>
                  </a:cubicBezTo>
                  <a:cubicBezTo>
                    <a:pt x="1747" y="2913"/>
                    <a:pt x="1715" y="2734"/>
                    <a:pt x="1715" y="2495"/>
                  </a:cubicBezTo>
                  <a:lnTo>
                    <a:pt x="1715" y="983"/>
                  </a:lnTo>
                  <a:close/>
                  <a:moveTo>
                    <a:pt x="4961" y="922"/>
                  </a:moveTo>
                  <a:cubicBezTo>
                    <a:pt x="4868" y="922"/>
                    <a:pt x="4772" y="937"/>
                    <a:pt x="4674" y="966"/>
                  </a:cubicBezTo>
                  <a:cubicBezTo>
                    <a:pt x="4576" y="995"/>
                    <a:pt x="4475" y="1039"/>
                    <a:pt x="4371" y="1098"/>
                  </a:cubicBezTo>
                  <a:lnTo>
                    <a:pt x="4371" y="1481"/>
                  </a:lnTo>
                  <a:cubicBezTo>
                    <a:pt x="4457" y="1412"/>
                    <a:pt x="4548" y="1360"/>
                    <a:pt x="4642" y="1325"/>
                  </a:cubicBezTo>
                  <a:cubicBezTo>
                    <a:pt x="4736" y="1291"/>
                    <a:pt x="4832" y="1273"/>
                    <a:pt x="4931" y="1273"/>
                  </a:cubicBezTo>
                  <a:cubicBezTo>
                    <a:pt x="5087" y="1273"/>
                    <a:pt x="5209" y="1326"/>
                    <a:pt x="5295" y="1430"/>
                  </a:cubicBezTo>
                  <a:cubicBezTo>
                    <a:pt x="5381" y="1534"/>
                    <a:pt x="5424" y="1682"/>
                    <a:pt x="5424" y="1873"/>
                  </a:cubicBezTo>
                  <a:lnTo>
                    <a:pt x="5424" y="1913"/>
                  </a:lnTo>
                  <a:lnTo>
                    <a:pt x="5024" y="1913"/>
                  </a:lnTo>
                  <a:cubicBezTo>
                    <a:pt x="4765" y="1913"/>
                    <a:pt x="4570" y="1985"/>
                    <a:pt x="4439" y="2130"/>
                  </a:cubicBezTo>
                  <a:cubicBezTo>
                    <a:pt x="4309" y="2274"/>
                    <a:pt x="4243" y="2488"/>
                    <a:pt x="4243" y="2772"/>
                  </a:cubicBezTo>
                  <a:cubicBezTo>
                    <a:pt x="4243" y="3015"/>
                    <a:pt x="4296" y="3209"/>
                    <a:pt x="4401" y="3354"/>
                  </a:cubicBezTo>
                  <a:cubicBezTo>
                    <a:pt x="4506" y="3499"/>
                    <a:pt x="4647" y="3572"/>
                    <a:pt x="4825" y="3572"/>
                  </a:cubicBezTo>
                  <a:cubicBezTo>
                    <a:pt x="4965" y="3572"/>
                    <a:pt x="5084" y="3535"/>
                    <a:pt x="5181" y="3463"/>
                  </a:cubicBezTo>
                  <a:cubicBezTo>
                    <a:pt x="5278" y="3390"/>
                    <a:pt x="5359" y="3277"/>
                    <a:pt x="5424" y="3123"/>
                  </a:cubicBezTo>
                  <a:lnTo>
                    <a:pt x="5424" y="3507"/>
                  </a:lnTo>
                  <a:lnTo>
                    <a:pt x="5709" y="3507"/>
                  </a:lnTo>
                  <a:lnTo>
                    <a:pt x="5709" y="2067"/>
                  </a:lnTo>
                  <a:cubicBezTo>
                    <a:pt x="5709" y="1682"/>
                    <a:pt x="5647" y="1395"/>
                    <a:pt x="5523" y="1206"/>
                  </a:cubicBezTo>
                  <a:cubicBezTo>
                    <a:pt x="5399" y="1017"/>
                    <a:pt x="5212" y="922"/>
                    <a:pt x="4961" y="922"/>
                  </a:cubicBezTo>
                  <a:close/>
                  <a:moveTo>
                    <a:pt x="8321" y="0"/>
                  </a:moveTo>
                  <a:lnTo>
                    <a:pt x="8321" y="1366"/>
                  </a:lnTo>
                  <a:cubicBezTo>
                    <a:pt x="8261" y="1216"/>
                    <a:pt x="8185" y="1104"/>
                    <a:pt x="8094" y="1031"/>
                  </a:cubicBezTo>
                  <a:cubicBezTo>
                    <a:pt x="8002" y="958"/>
                    <a:pt x="7893" y="922"/>
                    <a:pt x="7765" y="922"/>
                  </a:cubicBezTo>
                  <a:cubicBezTo>
                    <a:pt x="7555" y="922"/>
                    <a:pt x="7384" y="1044"/>
                    <a:pt x="7253" y="1287"/>
                  </a:cubicBezTo>
                  <a:cubicBezTo>
                    <a:pt x="7121" y="1530"/>
                    <a:pt x="7055" y="1850"/>
                    <a:pt x="7055" y="2247"/>
                  </a:cubicBezTo>
                  <a:cubicBezTo>
                    <a:pt x="7055" y="2643"/>
                    <a:pt x="7121" y="2963"/>
                    <a:pt x="7253" y="3207"/>
                  </a:cubicBezTo>
                  <a:cubicBezTo>
                    <a:pt x="7384" y="3450"/>
                    <a:pt x="7555" y="3572"/>
                    <a:pt x="7765" y="3572"/>
                  </a:cubicBezTo>
                  <a:cubicBezTo>
                    <a:pt x="7893" y="3572"/>
                    <a:pt x="8002" y="3535"/>
                    <a:pt x="8094" y="3463"/>
                  </a:cubicBezTo>
                  <a:cubicBezTo>
                    <a:pt x="8185" y="3390"/>
                    <a:pt x="8261" y="3278"/>
                    <a:pt x="8321" y="3128"/>
                  </a:cubicBezTo>
                  <a:lnTo>
                    <a:pt x="8321" y="3507"/>
                  </a:lnTo>
                  <a:lnTo>
                    <a:pt x="8606" y="3507"/>
                  </a:lnTo>
                  <a:lnTo>
                    <a:pt x="8606" y="0"/>
                  </a:lnTo>
                  <a:close/>
                  <a:moveTo>
                    <a:pt x="9865" y="922"/>
                  </a:moveTo>
                  <a:cubicBezTo>
                    <a:pt x="9616" y="922"/>
                    <a:pt x="9421" y="1039"/>
                    <a:pt x="9280" y="1273"/>
                  </a:cubicBezTo>
                  <a:cubicBezTo>
                    <a:pt x="9139" y="1508"/>
                    <a:pt x="9069" y="1832"/>
                    <a:pt x="9069" y="2247"/>
                  </a:cubicBezTo>
                  <a:cubicBezTo>
                    <a:pt x="9069" y="2660"/>
                    <a:pt x="9139" y="2984"/>
                    <a:pt x="9280" y="3219"/>
                  </a:cubicBezTo>
                  <a:cubicBezTo>
                    <a:pt x="9421" y="3454"/>
                    <a:pt x="9616" y="3572"/>
                    <a:pt x="9865" y="3572"/>
                  </a:cubicBezTo>
                  <a:cubicBezTo>
                    <a:pt x="10113" y="3572"/>
                    <a:pt x="10308" y="3454"/>
                    <a:pt x="10450" y="3219"/>
                  </a:cubicBezTo>
                  <a:cubicBezTo>
                    <a:pt x="10591" y="2984"/>
                    <a:pt x="10662" y="2660"/>
                    <a:pt x="10662" y="2247"/>
                  </a:cubicBezTo>
                  <a:cubicBezTo>
                    <a:pt x="10662" y="1832"/>
                    <a:pt x="10591" y="1508"/>
                    <a:pt x="10450" y="1273"/>
                  </a:cubicBezTo>
                  <a:cubicBezTo>
                    <a:pt x="10308" y="1039"/>
                    <a:pt x="10113" y="922"/>
                    <a:pt x="9865" y="922"/>
                  </a:cubicBezTo>
                  <a:close/>
                  <a:moveTo>
                    <a:pt x="13755" y="922"/>
                  </a:moveTo>
                  <a:cubicBezTo>
                    <a:pt x="13662" y="922"/>
                    <a:pt x="13566" y="937"/>
                    <a:pt x="13468" y="966"/>
                  </a:cubicBezTo>
                  <a:cubicBezTo>
                    <a:pt x="13370" y="995"/>
                    <a:pt x="13269" y="1039"/>
                    <a:pt x="13165" y="1098"/>
                  </a:cubicBezTo>
                  <a:lnTo>
                    <a:pt x="13165" y="1481"/>
                  </a:lnTo>
                  <a:cubicBezTo>
                    <a:pt x="13251" y="1412"/>
                    <a:pt x="13342" y="1360"/>
                    <a:pt x="13436" y="1325"/>
                  </a:cubicBezTo>
                  <a:cubicBezTo>
                    <a:pt x="13530" y="1291"/>
                    <a:pt x="13626" y="1273"/>
                    <a:pt x="13725" y="1273"/>
                  </a:cubicBezTo>
                  <a:cubicBezTo>
                    <a:pt x="13881" y="1273"/>
                    <a:pt x="14003" y="1326"/>
                    <a:pt x="14089" y="1430"/>
                  </a:cubicBezTo>
                  <a:cubicBezTo>
                    <a:pt x="14175" y="1534"/>
                    <a:pt x="14218" y="1682"/>
                    <a:pt x="14218" y="1873"/>
                  </a:cubicBezTo>
                  <a:lnTo>
                    <a:pt x="14218" y="1913"/>
                  </a:lnTo>
                  <a:lnTo>
                    <a:pt x="13818" y="1913"/>
                  </a:lnTo>
                  <a:cubicBezTo>
                    <a:pt x="13559" y="1913"/>
                    <a:pt x="13364" y="1985"/>
                    <a:pt x="13233" y="2130"/>
                  </a:cubicBezTo>
                  <a:cubicBezTo>
                    <a:pt x="13103" y="2274"/>
                    <a:pt x="13037" y="2488"/>
                    <a:pt x="13037" y="2772"/>
                  </a:cubicBezTo>
                  <a:cubicBezTo>
                    <a:pt x="13037" y="3015"/>
                    <a:pt x="13090" y="3209"/>
                    <a:pt x="13195" y="3354"/>
                  </a:cubicBezTo>
                  <a:cubicBezTo>
                    <a:pt x="13300" y="3499"/>
                    <a:pt x="13441" y="3572"/>
                    <a:pt x="13619" y="3572"/>
                  </a:cubicBezTo>
                  <a:cubicBezTo>
                    <a:pt x="13759" y="3572"/>
                    <a:pt x="13878" y="3535"/>
                    <a:pt x="13975" y="3463"/>
                  </a:cubicBezTo>
                  <a:cubicBezTo>
                    <a:pt x="14072" y="3390"/>
                    <a:pt x="14153" y="3277"/>
                    <a:pt x="14218" y="3123"/>
                  </a:cubicBezTo>
                  <a:lnTo>
                    <a:pt x="14218" y="3507"/>
                  </a:lnTo>
                  <a:lnTo>
                    <a:pt x="14503" y="3507"/>
                  </a:lnTo>
                  <a:lnTo>
                    <a:pt x="14503" y="2067"/>
                  </a:lnTo>
                  <a:cubicBezTo>
                    <a:pt x="14503" y="1682"/>
                    <a:pt x="14441" y="1395"/>
                    <a:pt x="14317" y="1206"/>
                  </a:cubicBezTo>
                  <a:cubicBezTo>
                    <a:pt x="14193" y="1017"/>
                    <a:pt x="14006" y="922"/>
                    <a:pt x="13755" y="922"/>
                  </a:cubicBezTo>
                  <a:close/>
                  <a:moveTo>
                    <a:pt x="6297" y="983"/>
                  </a:moveTo>
                  <a:lnTo>
                    <a:pt x="6297" y="3552"/>
                  </a:lnTo>
                  <a:cubicBezTo>
                    <a:pt x="6297" y="3781"/>
                    <a:pt x="6277" y="3933"/>
                    <a:pt x="6238" y="4006"/>
                  </a:cubicBezTo>
                  <a:cubicBezTo>
                    <a:pt x="6199" y="4079"/>
                    <a:pt x="6125" y="4115"/>
                    <a:pt x="6016" y="4115"/>
                  </a:cubicBezTo>
                  <a:lnTo>
                    <a:pt x="5941" y="4115"/>
                  </a:lnTo>
                  <a:lnTo>
                    <a:pt x="5941" y="4466"/>
                  </a:lnTo>
                  <a:lnTo>
                    <a:pt x="6049" y="4466"/>
                  </a:lnTo>
                  <a:cubicBezTo>
                    <a:pt x="6236" y="4466"/>
                    <a:pt x="6372" y="4394"/>
                    <a:pt x="6456" y="4250"/>
                  </a:cubicBezTo>
                  <a:cubicBezTo>
                    <a:pt x="6540" y="4106"/>
                    <a:pt x="6582" y="3873"/>
                    <a:pt x="6582" y="3552"/>
                  </a:cubicBezTo>
                  <a:lnTo>
                    <a:pt x="6582" y="9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8" name="Shape 858"/>
            <p:cNvSpPr/>
            <p:nvPr/>
          </p:nvSpPr>
          <p:spPr>
            <a:xfrm>
              <a:off x="2171900" y="1492775"/>
              <a:ext cx="44650" cy="64925"/>
            </a:xfrm>
            <a:custGeom>
              <a:pathLst>
                <a:path extrusionOk="0" h="2597" w="1786">
                  <a:moveTo>
                    <a:pt x="0" y="1"/>
                  </a:moveTo>
                  <a:lnTo>
                    <a:pt x="0" y="2597"/>
                  </a:lnTo>
                  <a:lnTo>
                    <a:pt x="1785" y="2597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FF00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9" name="Shape 859"/>
            <p:cNvSpPr/>
            <p:nvPr/>
          </p:nvSpPr>
          <p:spPr>
            <a:xfrm>
              <a:off x="2241925" y="1465100"/>
              <a:ext cx="587525" cy="131025"/>
            </a:xfrm>
            <a:custGeom>
              <a:pathLst>
                <a:path extrusionOk="0" h="5241" w="23501">
                  <a:moveTo>
                    <a:pt x="1146" y="1"/>
                  </a:moveTo>
                  <a:lnTo>
                    <a:pt x="842" y="596"/>
                  </a:lnTo>
                  <a:lnTo>
                    <a:pt x="1079" y="596"/>
                  </a:lnTo>
                  <a:lnTo>
                    <a:pt x="1432" y="1"/>
                  </a:lnTo>
                  <a:close/>
                  <a:moveTo>
                    <a:pt x="9246" y="774"/>
                  </a:moveTo>
                  <a:lnTo>
                    <a:pt x="9246" y="1299"/>
                  </a:lnTo>
                  <a:lnTo>
                    <a:pt x="9531" y="1299"/>
                  </a:lnTo>
                  <a:lnTo>
                    <a:pt x="9531" y="774"/>
                  </a:lnTo>
                  <a:close/>
                  <a:moveTo>
                    <a:pt x="17220" y="774"/>
                  </a:moveTo>
                  <a:lnTo>
                    <a:pt x="17220" y="1299"/>
                  </a:lnTo>
                  <a:lnTo>
                    <a:pt x="17505" y="1299"/>
                  </a:lnTo>
                  <a:lnTo>
                    <a:pt x="17505" y="774"/>
                  </a:lnTo>
                  <a:close/>
                  <a:moveTo>
                    <a:pt x="1060" y="1365"/>
                  </a:moveTo>
                  <a:lnTo>
                    <a:pt x="1487" y="3039"/>
                  </a:lnTo>
                  <a:lnTo>
                    <a:pt x="636" y="3039"/>
                  </a:lnTo>
                  <a:lnTo>
                    <a:pt x="1060" y="1365"/>
                  </a:lnTo>
                  <a:close/>
                  <a:moveTo>
                    <a:pt x="20788" y="2047"/>
                  </a:moveTo>
                  <a:cubicBezTo>
                    <a:pt x="20940" y="2047"/>
                    <a:pt x="21061" y="2135"/>
                    <a:pt x="21149" y="2310"/>
                  </a:cubicBezTo>
                  <a:cubicBezTo>
                    <a:pt x="21238" y="2485"/>
                    <a:pt x="21283" y="2722"/>
                    <a:pt x="21283" y="3021"/>
                  </a:cubicBezTo>
                  <a:cubicBezTo>
                    <a:pt x="21283" y="3321"/>
                    <a:pt x="21238" y="3559"/>
                    <a:pt x="21149" y="3733"/>
                  </a:cubicBezTo>
                  <a:cubicBezTo>
                    <a:pt x="21061" y="3907"/>
                    <a:pt x="20940" y="3994"/>
                    <a:pt x="20788" y="3994"/>
                  </a:cubicBezTo>
                  <a:cubicBezTo>
                    <a:pt x="20634" y="3994"/>
                    <a:pt x="20513" y="3908"/>
                    <a:pt x="20425" y="3734"/>
                  </a:cubicBezTo>
                  <a:cubicBezTo>
                    <a:pt x="20337" y="3561"/>
                    <a:pt x="20293" y="3323"/>
                    <a:pt x="20293" y="3021"/>
                  </a:cubicBezTo>
                  <a:cubicBezTo>
                    <a:pt x="20293" y="2719"/>
                    <a:pt x="20337" y="2481"/>
                    <a:pt x="20426" y="2308"/>
                  </a:cubicBezTo>
                  <a:cubicBezTo>
                    <a:pt x="20515" y="2134"/>
                    <a:pt x="20636" y="2047"/>
                    <a:pt x="20788" y="2047"/>
                  </a:cubicBezTo>
                  <a:close/>
                  <a:moveTo>
                    <a:pt x="5282" y="3012"/>
                  </a:moveTo>
                  <a:lnTo>
                    <a:pt x="5282" y="3104"/>
                  </a:lnTo>
                  <a:cubicBezTo>
                    <a:pt x="5282" y="3375"/>
                    <a:pt x="5234" y="3591"/>
                    <a:pt x="5139" y="3754"/>
                  </a:cubicBezTo>
                  <a:cubicBezTo>
                    <a:pt x="5043" y="3917"/>
                    <a:pt x="4916" y="3999"/>
                    <a:pt x="4758" y="3999"/>
                  </a:cubicBezTo>
                  <a:cubicBezTo>
                    <a:pt x="4644" y="3999"/>
                    <a:pt x="4553" y="3956"/>
                    <a:pt x="4487" y="3869"/>
                  </a:cubicBezTo>
                  <a:cubicBezTo>
                    <a:pt x="4420" y="3783"/>
                    <a:pt x="4387" y="3666"/>
                    <a:pt x="4387" y="3519"/>
                  </a:cubicBezTo>
                  <a:cubicBezTo>
                    <a:pt x="4387" y="3334"/>
                    <a:pt x="4431" y="3203"/>
                    <a:pt x="4520" y="3127"/>
                  </a:cubicBezTo>
                  <a:cubicBezTo>
                    <a:pt x="4609" y="3050"/>
                    <a:pt x="4768" y="3012"/>
                    <a:pt x="4999" y="3012"/>
                  </a:cubicBezTo>
                  <a:close/>
                  <a:moveTo>
                    <a:pt x="16347" y="3012"/>
                  </a:moveTo>
                  <a:lnTo>
                    <a:pt x="16347" y="3104"/>
                  </a:lnTo>
                  <a:cubicBezTo>
                    <a:pt x="16347" y="3375"/>
                    <a:pt x="16299" y="3591"/>
                    <a:pt x="16204" y="3754"/>
                  </a:cubicBezTo>
                  <a:cubicBezTo>
                    <a:pt x="16108" y="3917"/>
                    <a:pt x="15981" y="3999"/>
                    <a:pt x="15823" y="3999"/>
                  </a:cubicBezTo>
                  <a:cubicBezTo>
                    <a:pt x="15709" y="3999"/>
                    <a:pt x="15618" y="3956"/>
                    <a:pt x="15552" y="3869"/>
                  </a:cubicBezTo>
                  <a:cubicBezTo>
                    <a:pt x="15485" y="3783"/>
                    <a:pt x="15452" y="3666"/>
                    <a:pt x="15452" y="3519"/>
                  </a:cubicBezTo>
                  <a:cubicBezTo>
                    <a:pt x="15452" y="3334"/>
                    <a:pt x="15496" y="3203"/>
                    <a:pt x="15585" y="3127"/>
                  </a:cubicBezTo>
                  <a:cubicBezTo>
                    <a:pt x="15674" y="3050"/>
                    <a:pt x="15833" y="3012"/>
                    <a:pt x="16064" y="3012"/>
                  </a:cubicBezTo>
                  <a:close/>
                  <a:moveTo>
                    <a:pt x="18757" y="2043"/>
                  </a:moveTo>
                  <a:cubicBezTo>
                    <a:pt x="18908" y="2043"/>
                    <a:pt x="19027" y="2130"/>
                    <a:pt x="19114" y="2303"/>
                  </a:cubicBezTo>
                  <a:cubicBezTo>
                    <a:pt x="19200" y="2477"/>
                    <a:pt x="19244" y="2716"/>
                    <a:pt x="19244" y="3021"/>
                  </a:cubicBezTo>
                  <a:cubicBezTo>
                    <a:pt x="19244" y="3326"/>
                    <a:pt x="19200" y="3565"/>
                    <a:pt x="19114" y="3739"/>
                  </a:cubicBezTo>
                  <a:cubicBezTo>
                    <a:pt x="19027" y="3912"/>
                    <a:pt x="18908" y="3999"/>
                    <a:pt x="18757" y="3999"/>
                  </a:cubicBezTo>
                  <a:cubicBezTo>
                    <a:pt x="18607" y="3999"/>
                    <a:pt x="18488" y="3912"/>
                    <a:pt x="18402" y="3739"/>
                  </a:cubicBezTo>
                  <a:cubicBezTo>
                    <a:pt x="18315" y="3565"/>
                    <a:pt x="18272" y="3326"/>
                    <a:pt x="18272" y="3021"/>
                  </a:cubicBezTo>
                  <a:cubicBezTo>
                    <a:pt x="18272" y="2716"/>
                    <a:pt x="18315" y="2477"/>
                    <a:pt x="18402" y="2303"/>
                  </a:cubicBezTo>
                  <a:cubicBezTo>
                    <a:pt x="18488" y="2130"/>
                    <a:pt x="18607" y="2043"/>
                    <a:pt x="18757" y="2043"/>
                  </a:cubicBezTo>
                  <a:close/>
                  <a:moveTo>
                    <a:pt x="884" y="916"/>
                  </a:moveTo>
                  <a:lnTo>
                    <a:pt x="1" y="4281"/>
                  </a:lnTo>
                  <a:lnTo>
                    <a:pt x="331" y="4281"/>
                  </a:lnTo>
                  <a:lnTo>
                    <a:pt x="541" y="3418"/>
                  </a:lnTo>
                  <a:lnTo>
                    <a:pt x="1584" y="3418"/>
                  </a:lnTo>
                  <a:lnTo>
                    <a:pt x="1795" y="4281"/>
                  </a:lnTo>
                  <a:lnTo>
                    <a:pt x="2120" y="4281"/>
                  </a:lnTo>
                  <a:lnTo>
                    <a:pt x="1239" y="916"/>
                  </a:lnTo>
                  <a:close/>
                  <a:moveTo>
                    <a:pt x="2446" y="774"/>
                  </a:moveTo>
                  <a:lnTo>
                    <a:pt x="2446" y="4281"/>
                  </a:lnTo>
                  <a:lnTo>
                    <a:pt x="2731" y="4281"/>
                  </a:lnTo>
                  <a:lnTo>
                    <a:pt x="2731" y="774"/>
                  </a:lnTo>
                  <a:close/>
                  <a:moveTo>
                    <a:pt x="3328" y="774"/>
                  </a:moveTo>
                  <a:lnTo>
                    <a:pt x="3328" y="4281"/>
                  </a:lnTo>
                  <a:lnTo>
                    <a:pt x="3613" y="4281"/>
                  </a:lnTo>
                  <a:lnTo>
                    <a:pt x="3613" y="774"/>
                  </a:lnTo>
                  <a:close/>
                  <a:moveTo>
                    <a:pt x="6989" y="1696"/>
                  </a:moveTo>
                  <a:cubicBezTo>
                    <a:pt x="6864" y="1696"/>
                    <a:pt x="6756" y="1733"/>
                    <a:pt x="6665" y="1806"/>
                  </a:cubicBezTo>
                  <a:cubicBezTo>
                    <a:pt x="6574" y="1880"/>
                    <a:pt x="6496" y="1994"/>
                    <a:pt x="6431" y="2149"/>
                  </a:cubicBezTo>
                  <a:lnTo>
                    <a:pt x="6431" y="1757"/>
                  </a:lnTo>
                  <a:lnTo>
                    <a:pt x="6144" y="1757"/>
                  </a:lnTo>
                  <a:lnTo>
                    <a:pt x="6144" y="4281"/>
                  </a:lnTo>
                  <a:lnTo>
                    <a:pt x="6431" y="4281"/>
                  </a:lnTo>
                  <a:lnTo>
                    <a:pt x="6431" y="2854"/>
                  </a:lnTo>
                  <a:cubicBezTo>
                    <a:pt x="6431" y="2609"/>
                    <a:pt x="6474" y="2415"/>
                    <a:pt x="6559" y="2272"/>
                  </a:cubicBezTo>
                  <a:cubicBezTo>
                    <a:pt x="6645" y="2128"/>
                    <a:pt x="6761" y="2056"/>
                    <a:pt x="6906" y="2056"/>
                  </a:cubicBezTo>
                  <a:cubicBezTo>
                    <a:pt x="7029" y="2056"/>
                    <a:pt x="7120" y="2115"/>
                    <a:pt x="7179" y="2231"/>
                  </a:cubicBezTo>
                  <a:cubicBezTo>
                    <a:pt x="7238" y="2348"/>
                    <a:pt x="7267" y="2527"/>
                    <a:pt x="7267" y="2771"/>
                  </a:cubicBezTo>
                  <a:lnTo>
                    <a:pt x="7267" y="4281"/>
                  </a:lnTo>
                  <a:lnTo>
                    <a:pt x="7554" y="4281"/>
                  </a:lnTo>
                  <a:lnTo>
                    <a:pt x="7554" y="2854"/>
                  </a:lnTo>
                  <a:cubicBezTo>
                    <a:pt x="7554" y="2608"/>
                    <a:pt x="7597" y="2413"/>
                    <a:pt x="7683" y="2271"/>
                  </a:cubicBezTo>
                  <a:cubicBezTo>
                    <a:pt x="7768" y="2128"/>
                    <a:pt x="7885" y="2056"/>
                    <a:pt x="8033" y="2056"/>
                  </a:cubicBezTo>
                  <a:cubicBezTo>
                    <a:pt x="8154" y="2056"/>
                    <a:pt x="8244" y="2115"/>
                    <a:pt x="8302" y="2232"/>
                  </a:cubicBezTo>
                  <a:cubicBezTo>
                    <a:pt x="8361" y="2349"/>
                    <a:pt x="8391" y="2529"/>
                    <a:pt x="8391" y="2771"/>
                  </a:cubicBezTo>
                  <a:lnTo>
                    <a:pt x="8391" y="4281"/>
                  </a:lnTo>
                  <a:lnTo>
                    <a:pt x="8677" y="4281"/>
                  </a:lnTo>
                  <a:lnTo>
                    <a:pt x="8677" y="2757"/>
                  </a:lnTo>
                  <a:cubicBezTo>
                    <a:pt x="8677" y="2418"/>
                    <a:pt x="8628" y="2156"/>
                    <a:pt x="8530" y="1972"/>
                  </a:cubicBezTo>
                  <a:cubicBezTo>
                    <a:pt x="8432" y="1788"/>
                    <a:pt x="8293" y="1696"/>
                    <a:pt x="8112" y="1696"/>
                  </a:cubicBezTo>
                  <a:cubicBezTo>
                    <a:pt x="7978" y="1696"/>
                    <a:pt x="7861" y="1740"/>
                    <a:pt x="7762" y="1829"/>
                  </a:cubicBezTo>
                  <a:cubicBezTo>
                    <a:pt x="7663" y="1918"/>
                    <a:pt x="7577" y="2055"/>
                    <a:pt x="7506" y="2241"/>
                  </a:cubicBezTo>
                  <a:cubicBezTo>
                    <a:pt x="7464" y="2064"/>
                    <a:pt x="7398" y="1929"/>
                    <a:pt x="7310" y="1836"/>
                  </a:cubicBezTo>
                  <a:cubicBezTo>
                    <a:pt x="7222" y="1743"/>
                    <a:pt x="7115" y="1696"/>
                    <a:pt x="6989" y="1696"/>
                  </a:cubicBezTo>
                  <a:close/>
                  <a:moveTo>
                    <a:pt x="9246" y="1757"/>
                  </a:moveTo>
                  <a:lnTo>
                    <a:pt x="9246" y="4281"/>
                  </a:lnTo>
                  <a:lnTo>
                    <a:pt x="9531" y="4281"/>
                  </a:lnTo>
                  <a:lnTo>
                    <a:pt x="9531" y="1757"/>
                  </a:lnTo>
                  <a:close/>
                  <a:moveTo>
                    <a:pt x="11132" y="1040"/>
                  </a:moveTo>
                  <a:lnTo>
                    <a:pt x="11132" y="1757"/>
                  </a:lnTo>
                  <a:lnTo>
                    <a:pt x="10923" y="1757"/>
                  </a:lnTo>
                  <a:lnTo>
                    <a:pt x="10923" y="2079"/>
                  </a:lnTo>
                  <a:lnTo>
                    <a:pt x="11132" y="2079"/>
                  </a:lnTo>
                  <a:lnTo>
                    <a:pt x="11132" y="3449"/>
                  </a:lnTo>
                  <a:cubicBezTo>
                    <a:pt x="11132" y="3765"/>
                    <a:pt x="11174" y="3982"/>
                    <a:pt x="11258" y="4101"/>
                  </a:cubicBezTo>
                  <a:cubicBezTo>
                    <a:pt x="11341" y="4221"/>
                    <a:pt x="11493" y="4281"/>
                    <a:pt x="11713" y="4281"/>
                  </a:cubicBezTo>
                  <a:lnTo>
                    <a:pt x="12006" y="4281"/>
                  </a:lnTo>
                  <a:lnTo>
                    <a:pt x="12006" y="3934"/>
                  </a:lnTo>
                  <a:lnTo>
                    <a:pt x="11713" y="3934"/>
                  </a:lnTo>
                  <a:cubicBezTo>
                    <a:pt x="11595" y="3934"/>
                    <a:pt x="11516" y="3904"/>
                    <a:pt x="11477" y="3846"/>
                  </a:cubicBezTo>
                  <a:cubicBezTo>
                    <a:pt x="11438" y="3787"/>
                    <a:pt x="11419" y="3655"/>
                    <a:pt x="11419" y="3449"/>
                  </a:cubicBezTo>
                  <a:lnTo>
                    <a:pt x="11419" y="2079"/>
                  </a:lnTo>
                  <a:lnTo>
                    <a:pt x="12006" y="2079"/>
                  </a:lnTo>
                  <a:lnTo>
                    <a:pt x="12006" y="1757"/>
                  </a:lnTo>
                  <a:lnTo>
                    <a:pt x="11419" y="1757"/>
                  </a:lnTo>
                  <a:lnTo>
                    <a:pt x="11419" y="1040"/>
                  </a:lnTo>
                  <a:close/>
                  <a:moveTo>
                    <a:pt x="14393" y="774"/>
                  </a:moveTo>
                  <a:lnTo>
                    <a:pt x="14393" y="4281"/>
                  </a:lnTo>
                  <a:lnTo>
                    <a:pt x="14678" y="4281"/>
                  </a:lnTo>
                  <a:lnTo>
                    <a:pt x="14678" y="774"/>
                  </a:lnTo>
                  <a:close/>
                  <a:moveTo>
                    <a:pt x="22895" y="1696"/>
                  </a:moveTo>
                  <a:cubicBezTo>
                    <a:pt x="22774" y="1696"/>
                    <a:pt x="22667" y="1734"/>
                    <a:pt x="22575" y="1809"/>
                  </a:cubicBezTo>
                  <a:cubicBezTo>
                    <a:pt x="22482" y="1884"/>
                    <a:pt x="22402" y="1997"/>
                    <a:pt x="22334" y="2149"/>
                  </a:cubicBezTo>
                  <a:lnTo>
                    <a:pt x="22334" y="1757"/>
                  </a:lnTo>
                  <a:lnTo>
                    <a:pt x="22047" y="1757"/>
                  </a:lnTo>
                  <a:lnTo>
                    <a:pt x="22047" y="4281"/>
                  </a:lnTo>
                  <a:lnTo>
                    <a:pt x="22334" y="4281"/>
                  </a:lnTo>
                  <a:lnTo>
                    <a:pt x="22334" y="2854"/>
                  </a:lnTo>
                  <a:cubicBezTo>
                    <a:pt x="22334" y="2608"/>
                    <a:pt x="22378" y="2413"/>
                    <a:pt x="22467" y="2271"/>
                  </a:cubicBezTo>
                  <a:cubicBezTo>
                    <a:pt x="22556" y="2128"/>
                    <a:pt x="22677" y="2056"/>
                    <a:pt x="22831" y="2056"/>
                  </a:cubicBezTo>
                  <a:cubicBezTo>
                    <a:pt x="22959" y="2056"/>
                    <a:pt x="23055" y="2116"/>
                    <a:pt x="23119" y="2235"/>
                  </a:cubicBezTo>
                  <a:cubicBezTo>
                    <a:pt x="23183" y="2353"/>
                    <a:pt x="23215" y="2532"/>
                    <a:pt x="23215" y="2771"/>
                  </a:cubicBezTo>
                  <a:lnTo>
                    <a:pt x="23215" y="4281"/>
                  </a:lnTo>
                  <a:lnTo>
                    <a:pt x="23500" y="4281"/>
                  </a:lnTo>
                  <a:lnTo>
                    <a:pt x="23500" y="2757"/>
                  </a:lnTo>
                  <a:cubicBezTo>
                    <a:pt x="23500" y="2409"/>
                    <a:pt x="23449" y="2145"/>
                    <a:pt x="23347" y="1965"/>
                  </a:cubicBezTo>
                  <a:cubicBezTo>
                    <a:pt x="23245" y="1786"/>
                    <a:pt x="23094" y="1696"/>
                    <a:pt x="22895" y="1696"/>
                  </a:cubicBezTo>
                  <a:close/>
                  <a:moveTo>
                    <a:pt x="4819" y="1696"/>
                  </a:moveTo>
                  <a:cubicBezTo>
                    <a:pt x="4726" y="1696"/>
                    <a:pt x="4630" y="1711"/>
                    <a:pt x="4532" y="1740"/>
                  </a:cubicBezTo>
                  <a:cubicBezTo>
                    <a:pt x="4434" y="1769"/>
                    <a:pt x="4333" y="1813"/>
                    <a:pt x="4229" y="1872"/>
                  </a:cubicBezTo>
                  <a:lnTo>
                    <a:pt x="4229" y="2255"/>
                  </a:lnTo>
                  <a:cubicBezTo>
                    <a:pt x="4315" y="2186"/>
                    <a:pt x="4406" y="2134"/>
                    <a:pt x="4500" y="2099"/>
                  </a:cubicBezTo>
                  <a:cubicBezTo>
                    <a:pt x="4594" y="2065"/>
                    <a:pt x="4690" y="2047"/>
                    <a:pt x="4789" y="2047"/>
                  </a:cubicBezTo>
                  <a:cubicBezTo>
                    <a:pt x="4945" y="2047"/>
                    <a:pt x="5067" y="2100"/>
                    <a:pt x="5153" y="2204"/>
                  </a:cubicBezTo>
                  <a:cubicBezTo>
                    <a:pt x="5239" y="2309"/>
                    <a:pt x="5282" y="2456"/>
                    <a:pt x="5282" y="2647"/>
                  </a:cubicBezTo>
                  <a:lnTo>
                    <a:pt x="5282" y="2687"/>
                  </a:lnTo>
                  <a:lnTo>
                    <a:pt x="4882" y="2687"/>
                  </a:lnTo>
                  <a:cubicBezTo>
                    <a:pt x="4623" y="2687"/>
                    <a:pt x="4428" y="2760"/>
                    <a:pt x="4297" y="2904"/>
                  </a:cubicBezTo>
                  <a:cubicBezTo>
                    <a:pt x="4167" y="3048"/>
                    <a:pt x="4101" y="3262"/>
                    <a:pt x="4101" y="3546"/>
                  </a:cubicBezTo>
                  <a:cubicBezTo>
                    <a:pt x="4101" y="3789"/>
                    <a:pt x="4154" y="3984"/>
                    <a:pt x="4259" y="4129"/>
                  </a:cubicBezTo>
                  <a:cubicBezTo>
                    <a:pt x="4364" y="4273"/>
                    <a:pt x="4505" y="4346"/>
                    <a:pt x="4683" y="4346"/>
                  </a:cubicBezTo>
                  <a:cubicBezTo>
                    <a:pt x="4823" y="4346"/>
                    <a:pt x="4942" y="4310"/>
                    <a:pt x="5039" y="4237"/>
                  </a:cubicBezTo>
                  <a:cubicBezTo>
                    <a:pt x="5136" y="4164"/>
                    <a:pt x="5217" y="4051"/>
                    <a:pt x="5282" y="3898"/>
                  </a:cubicBezTo>
                  <a:lnTo>
                    <a:pt x="5282" y="4281"/>
                  </a:lnTo>
                  <a:lnTo>
                    <a:pt x="5567" y="4281"/>
                  </a:lnTo>
                  <a:lnTo>
                    <a:pt x="5567" y="2841"/>
                  </a:lnTo>
                  <a:cubicBezTo>
                    <a:pt x="5567" y="2456"/>
                    <a:pt x="5505" y="2169"/>
                    <a:pt x="5381" y="1980"/>
                  </a:cubicBezTo>
                  <a:cubicBezTo>
                    <a:pt x="5257" y="1791"/>
                    <a:pt x="5070" y="1696"/>
                    <a:pt x="4819" y="1696"/>
                  </a:cubicBezTo>
                  <a:close/>
                  <a:moveTo>
                    <a:pt x="12352" y="1757"/>
                  </a:moveTo>
                  <a:lnTo>
                    <a:pt x="12352" y="3285"/>
                  </a:lnTo>
                  <a:cubicBezTo>
                    <a:pt x="12352" y="3632"/>
                    <a:pt x="12404" y="3895"/>
                    <a:pt x="12507" y="4076"/>
                  </a:cubicBezTo>
                  <a:cubicBezTo>
                    <a:pt x="12611" y="4256"/>
                    <a:pt x="12762" y="4346"/>
                    <a:pt x="12961" y="4346"/>
                  </a:cubicBezTo>
                  <a:cubicBezTo>
                    <a:pt x="13082" y="4346"/>
                    <a:pt x="13188" y="4309"/>
                    <a:pt x="13280" y="4234"/>
                  </a:cubicBezTo>
                  <a:cubicBezTo>
                    <a:pt x="13371" y="4160"/>
                    <a:pt x="13452" y="4046"/>
                    <a:pt x="13521" y="3893"/>
                  </a:cubicBezTo>
                  <a:lnTo>
                    <a:pt x="13521" y="4281"/>
                  </a:lnTo>
                  <a:lnTo>
                    <a:pt x="13806" y="4281"/>
                  </a:lnTo>
                  <a:lnTo>
                    <a:pt x="13806" y="1757"/>
                  </a:lnTo>
                  <a:lnTo>
                    <a:pt x="13521" y="1757"/>
                  </a:lnTo>
                  <a:lnTo>
                    <a:pt x="13521" y="3188"/>
                  </a:lnTo>
                  <a:cubicBezTo>
                    <a:pt x="13521" y="3434"/>
                    <a:pt x="13476" y="3629"/>
                    <a:pt x="13387" y="3771"/>
                  </a:cubicBezTo>
                  <a:cubicBezTo>
                    <a:pt x="13297" y="3914"/>
                    <a:pt x="13176" y="3985"/>
                    <a:pt x="13022" y="3985"/>
                  </a:cubicBezTo>
                  <a:cubicBezTo>
                    <a:pt x="12894" y="3985"/>
                    <a:pt x="12798" y="3926"/>
                    <a:pt x="12734" y="3806"/>
                  </a:cubicBezTo>
                  <a:cubicBezTo>
                    <a:pt x="12670" y="3687"/>
                    <a:pt x="12638" y="3508"/>
                    <a:pt x="12638" y="3269"/>
                  </a:cubicBezTo>
                  <a:lnTo>
                    <a:pt x="12638" y="1757"/>
                  </a:lnTo>
                  <a:close/>
                  <a:moveTo>
                    <a:pt x="15884" y="1696"/>
                  </a:moveTo>
                  <a:cubicBezTo>
                    <a:pt x="15791" y="1696"/>
                    <a:pt x="15695" y="1711"/>
                    <a:pt x="15597" y="1740"/>
                  </a:cubicBezTo>
                  <a:cubicBezTo>
                    <a:pt x="15499" y="1769"/>
                    <a:pt x="15398" y="1813"/>
                    <a:pt x="15294" y="1872"/>
                  </a:cubicBezTo>
                  <a:lnTo>
                    <a:pt x="15294" y="2255"/>
                  </a:lnTo>
                  <a:cubicBezTo>
                    <a:pt x="15380" y="2186"/>
                    <a:pt x="15471" y="2134"/>
                    <a:pt x="15565" y="2099"/>
                  </a:cubicBezTo>
                  <a:cubicBezTo>
                    <a:pt x="15659" y="2065"/>
                    <a:pt x="15755" y="2047"/>
                    <a:pt x="15854" y="2047"/>
                  </a:cubicBezTo>
                  <a:cubicBezTo>
                    <a:pt x="16010" y="2047"/>
                    <a:pt x="16132" y="2100"/>
                    <a:pt x="16218" y="2204"/>
                  </a:cubicBezTo>
                  <a:cubicBezTo>
                    <a:pt x="16304" y="2309"/>
                    <a:pt x="16347" y="2456"/>
                    <a:pt x="16347" y="2647"/>
                  </a:cubicBezTo>
                  <a:lnTo>
                    <a:pt x="16347" y="2687"/>
                  </a:lnTo>
                  <a:lnTo>
                    <a:pt x="15947" y="2687"/>
                  </a:lnTo>
                  <a:cubicBezTo>
                    <a:pt x="15688" y="2687"/>
                    <a:pt x="15493" y="2760"/>
                    <a:pt x="15362" y="2904"/>
                  </a:cubicBezTo>
                  <a:cubicBezTo>
                    <a:pt x="15232" y="3048"/>
                    <a:pt x="15166" y="3262"/>
                    <a:pt x="15166" y="3546"/>
                  </a:cubicBezTo>
                  <a:cubicBezTo>
                    <a:pt x="15166" y="3789"/>
                    <a:pt x="15219" y="3984"/>
                    <a:pt x="15324" y="4129"/>
                  </a:cubicBezTo>
                  <a:cubicBezTo>
                    <a:pt x="15429" y="4273"/>
                    <a:pt x="15570" y="4346"/>
                    <a:pt x="15748" y="4346"/>
                  </a:cubicBezTo>
                  <a:cubicBezTo>
                    <a:pt x="15888" y="4346"/>
                    <a:pt x="16007" y="4310"/>
                    <a:pt x="16104" y="4237"/>
                  </a:cubicBezTo>
                  <a:cubicBezTo>
                    <a:pt x="16201" y="4164"/>
                    <a:pt x="16282" y="4051"/>
                    <a:pt x="16347" y="3898"/>
                  </a:cubicBezTo>
                  <a:lnTo>
                    <a:pt x="16347" y="4281"/>
                  </a:lnTo>
                  <a:lnTo>
                    <a:pt x="16632" y="4281"/>
                  </a:lnTo>
                  <a:lnTo>
                    <a:pt x="16632" y="2841"/>
                  </a:lnTo>
                  <a:cubicBezTo>
                    <a:pt x="16632" y="2456"/>
                    <a:pt x="16570" y="2169"/>
                    <a:pt x="16446" y="1980"/>
                  </a:cubicBezTo>
                  <a:cubicBezTo>
                    <a:pt x="16322" y="1791"/>
                    <a:pt x="16135" y="1696"/>
                    <a:pt x="15884" y="1696"/>
                  </a:cubicBezTo>
                  <a:close/>
                  <a:moveTo>
                    <a:pt x="19244" y="774"/>
                  </a:moveTo>
                  <a:lnTo>
                    <a:pt x="19244" y="2140"/>
                  </a:lnTo>
                  <a:cubicBezTo>
                    <a:pt x="19184" y="1990"/>
                    <a:pt x="19108" y="1878"/>
                    <a:pt x="19017" y="1805"/>
                  </a:cubicBezTo>
                  <a:cubicBezTo>
                    <a:pt x="18925" y="1732"/>
                    <a:pt x="18816" y="1696"/>
                    <a:pt x="18688" y="1696"/>
                  </a:cubicBezTo>
                  <a:cubicBezTo>
                    <a:pt x="18478" y="1696"/>
                    <a:pt x="18307" y="1818"/>
                    <a:pt x="18176" y="2061"/>
                  </a:cubicBezTo>
                  <a:cubicBezTo>
                    <a:pt x="18044" y="2304"/>
                    <a:pt x="17978" y="2624"/>
                    <a:pt x="17978" y="3021"/>
                  </a:cubicBezTo>
                  <a:cubicBezTo>
                    <a:pt x="17978" y="3418"/>
                    <a:pt x="18044" y="3738"/>
                    <a:pt x="18176" y="3981"/>
                  </a:cubicBezTo>
                  <a:cubicBezTo>
                    <a:pt x="18307" y="4224"/>
                    <a:pt x="18478" y="4346"/>
                    <a:pt x="18688" y="4346"/>
                  </a:cubicBezTo>
                  <a:cubicBezTo>
                    <a:pt x="18816" y="4346"/>
                    <a:pt x="18925" y="4310"/>
                    <a:pt x="19017" y="4237"/>
                  </a:cubicBezTo>
                  <a:cubicBezTo>
                    <a:pt x="19108" y="4164"/>
                    <a:pt x="19184" y="4052"/>
                    <a:pt x="19244" y="3902"/>
                  </a:cubicBezTo>
                  <a:lnTo>
                    <a:pt x="19244" y="4281"/>
                  </a:lnTo>
                  <a:lnTo>
                    <a:pt x="19529" y="4281"/>
                  </a:lnTo>
                  <a:lnTo>
                    <a:pt x="19529" y="774"/>
                  </a:lnTo>
                  <a:close/>
                  <a:moveTo>
                    <a:pt x="20788" y="1696"/>
                  </a:moveTo>
                  <a:cubicBezTo>
                    <a:pt x="20539" y="1696"/>
                    <a:pt x="20344" y="1813"/>
                    <a:pt x="20203" y="2047"/>
                  </a:cubicBezTo>
                  <a:cubicBezTo>
                    <a:pt x="20062" y="2282"/>
                    <a:pt x="19992" y="2606"/>
                    <a:pt x="19992" y="3021"/>
                  </a:cubicBezTo>
                  <a:cubicBezTo>
                    <a:pt x="19992" y="3434"/>
                    <a:pt x="20062" y="3758"/>
                    <a:pt x="20203" y="3993"/>
                  </a:cubicBezTo>
                  <a:cubicBezTo>
                    <a:pt x="20344" y="4228"/>
                    <a:pt x="20539" y="4346"/>
                    <a:pt x="20788" y="4346"/>
                  </a:cubicBezTo>
                  <a:cubicBezTo>
                    <a:pt x="21036" y="4346"/>
                    <a:pt x="21231" y="4228"/>
                    <a:pt x="21373" y="3993"/>
                  </a:cubicBezTo>
                  <a:cubicBezTo>
                    <a:pt x="21514" y="3758"/>
                    <a:pt x="21585" y="3434"/>
                    <a:pt x="21585" y="3021"/>
                  </a:cubicBezTo>
                  <a:cubicBezTo>
                    <a:pt x="21585" y="2606"/>
                    <a:pt x="21514" y="2282"/>
                    <a:pt x="21373" y="2047"/>
                  </a:cubicBezTo>
                  <a:cubicBezTo>
                    <a:pt x="21231" y="1813"/>
                    <a:pt x="21036" y="1696"/>
                    <a:pt x="20788" y="1696"/>
                  </a:cubicBezTo>
                  <a:close/>
                  <a:moveTo>
                    <a:pt x="17220" y="1757"/>
                  </a:moveTo>
                  <a:lnTo>
                    <a:pt x="17220" y="4326"/>
                  </a:lnTo>
                  <a:cubicBezTo>
                    <a:pt x="17220" y="4556"/>
                    <a:pt x="17200" y="4707"/>
                    <a:pt x="17161" y="4780"/>
                  </a:cubicBezTo>
                  <a:cubicBezTo>
                    <a:pt x="17122" y="4853"/>
                    <a:pt x="17048" y="4889"/>
                    <a:pt x="16939" y="4889"/>
                  </a:cubicBezTo>
                  <a:lnTo>
                    <a:pt x="16864" y="4889"/>
                  </a:lnTo>
                  <a:lnTo>
                    <a:pt x="16864" y="5241"/>
                  </a:lnTo>
                  <a:lnTo>
                    <a:pt x="16972" y="5241"/>
                  </a:lnTo>
                  <a:cubicBezTo>
                    <a:pt x="17159" y="5241"/>
                    <a:pt x="17295" y="5168"/>
                    <a:pt x="17379" y="5024"/>
                  </a:cubicBezTo>
                  <a:cubicBezTo>
                    <a:pt x="17463" y="4880"/>
                    <a:pt x="17505" y="4647"/>
                    <a:pt x="17505" y="4326"/>
                  </a:cubicBezTo>
                  <a:lnTo>
                    <a:pt x="17505" y="175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0" name="Shape 860"/>
            <p:cNvSpPr/>
            <p:nvPr/>
          </p:nvSpPr>
          <p:spPr>
            <a:xfrm>
              <a:off x="2171900" y="1802875"/>
              <a:ext cx="44650" cy="64925"/>
            </a:xfrm>
            <a:custGeom>
              <a:pathLst>
                <a:path extrusionOk="0" h="2597" w="1786">
                  <a:moveTo>
                    <a:pt x="0" y="0"/>
                  </a:moveTo>
                  <a:lnTo>
                    <a:pt x="0" y="2597"/>
                  </a:lnTo>
                  <a:lnTo>
                    <a:pt x="1785" y="2597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rgbClr val="FFFF00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1" name="Shape 861"/>
            <p:cNvSpPr/>
            <p:nvPr/>
          </p:nvSpPr>
          <p:spPr>
            <a:xfrm>
              <a:off x="2246550" y="1794550"/>
              <a:ext cx="842325" cy="111675"/>
            </a:xfrm>
            <a:custGeom>
              <a:pathLst>
                <a:path extrusionOk="0" h="4467" w="33693">
                  <a:moveTo>
                    <a:pt x="3981" y="9"/>
                  </a:moveTo>
                  <a:lnTo>
                    <a:pt x="3981" y="464"/>
                  </a:lnTo>
                  <a:lnTo>
                    <a:pt x="4296" y="464"/>
                  </a:lnTo>
                  <a:lnTo>
                    <a:pt x="4296" y="9"/>
                  </a:lnTo>
                  <a:close/>
                  <a:moveTo>
                    <a:pt x="4587" y="9"/>
                  </a:moveTo>
                  <a:lnTo>
                    <a:pt x="4587" y="464"/>
                  </a:lnTo>
                  <a:lnTo>
                    <a:pt x="4901" y="464"/>
                  </a:lnTo>
                  <a:lnTo>
                    <a:pt x="4901" y="9"/>
                  </a:lnTo>
                  <a:close/>
                  <a:moveTo>
                    <a:pt x="19438" y="0"/>
                  </a:moveTo>
                  <a:lnTo>
                    <a:pt x="19438" y="525"/>
                  </a:lnTo>
                  <a:lnTo>
                    <a:pt x="19723" y="525"/>
                  </a:lnTo>
                  <a:lnTo>
                    <a:pt x="19723" y="0"/>
                  </a:lnTo>
                  <a:close/>
                  <a:moveTo>
                    <a:pt x="27412" y="0"/>
                  </a:moveTo>
                  <a:lnTo>
                    <a:pt x="27412" y="525"/>
                  </a:lnTo>
                  <a:lnTo>
                    <a:pt x="27697" y="525"/>
                  </a:lnTo>
                  <a:lnTo>
                    <a:pt x="27697" y="0"/>
                  </a:lnTo>
                  <a:close/>
                  <a:moveTo>
                    <a:pt x="8319" y="1273"/>
                  </a:moveTo>
                  <a:cubicBezTo>
                    <a:pt x="8459" y="1273"/>
                    <a:pt x="8572" y="1341"/>
                    <a:pt x="8657" y="1476"/>
                  </a:cubicBezTo>
                  <a:cubicBezTo>
                    <a:pt x="8742" y="1611"/>
                    <a:pt x="8786" y="1792"/>
                    <a:pt x="8788" y="2019"/>
                  </a:cubicBezTo>
                  <a:lnTo>
                    <a:pt x="7772" y="2021"/>
                  </a:lnTo>
                  <a:cubicBezTo>
                    <a:pt x="7786" y="1784"/>
                    <a:pt x="7841" y="1600"/>
                    <a:pt x="7937" y="1469"/>
                  </a:cubicBezTo>
                  <a:cubicBezTo>
                    <a:pt x="8032" y="1339"/>
                    <a:pt x="8160" y="1273"/>
                    <a:pt x="8319" y="1273"/>
                  </a:cubicBezTo>
                  <a:close/>
                  <a:moveTo>
                    <a:pt x="13354" y="1273"/>
                  </a:moveTo>
                  <a:cubicBezTo>
                    <a:pt x="13494" y="1273"/>
                    <a:pt x="13607" y="1341"/>
                    <a:pt x="13692" y="1476"/>
                  </a:cubicBezTo>
                  <a:cubicBezTo>
                    <a:pt x="13777" y="1611"/>
                    <a:pt x="13821" y="1792"/>
                    <a:pt x="13823" y="2019"/>
                  </a:cubicBezTo>
                  <a:lnTo>
                    <a:pt x="12807" y="2021"/>
                  </a:lnTo>
                  <a:cubicBezTo>
                    <a:pt x="12821" y="1784"/>
                    <a:pt x="12876" y="1600"/>
                    <a:pt x="12972" y="1469"/>
                  </a:cubicBezTo>
                  <a:cubicBezTo>
                    <a:pt x="13067" y="1339"/>
                    <a:pt x="13195" y="1273"/>
                    <a:pt x="13354" y="1273"/>
                  </a:cubicBezTo>
                  <a:close/>
                  <a:moveTo>
                    <a:pt x="16971" y="1273"/>
                  </a:moveTo>
                  <a:cubicBezTo>
                    <a:pt x="17111" y="1273"/>
                    <a:pt x="17224" y="1341"/>
                    <a:pt x="17309" y="1476"/>
                  </a:cubicBezTo>
                  <a:cubicBezTo>
                    <a:pt x="17394" y="1611"/>
                    <a:pt x="17438" y="1792"/>
                    <a:pt x="17440" y="2019"/>
                  </a:cubicBezTo>
                  <a:lnTo>
                    <a:pt x="16424" y="2021"/>
                  </a:lnTo>
                  <a:cubicBezTo>
                    <a:pt x="16438" y="1784"/>
                    <a:pt x="16493" y="1600"/>
                    <a:pt x="16589" y="1469"/>
                  </a:cubicBezTo>
                  <a:cubicBezTo>
                    <a:pt x="16684" y="1339"/>
                    <a:pt x="16812" y="1273"/>
                    <a:pt x="16971" y="1273"/>
                  </a:cubicBezTo>
                  <a:close/>
                  <a:moveTo>
                    <a:pt x="4441" y="1273"/>
                  </a:moveTo>
                  <a:cubicBezTo>
                    <a:pt x="4593" y="1273"/>
                    <a:pt x="4714" y="1361"/>
                    <a:pt x="4802" y="1536"/>
                  </a:cubicBezTo>
                  <a:cubicBezTo>
                    <a:pt x="4891" y="1711"/>
                    <a:pt x="4936" y="1948"/>
                    <a:pt x="4936" y="2247"/>
                  </a:cubicBezTo>
                  <a:cubicBezTo>
                    <a:pt x="4936" y="2547"/>
                    <a:pt x="4891" y="2785"/>
                    <a:pt x="4802" y="2959"/>
                  </a:cubicBezTo>
                  <a:cubicBezTo>
                    <a:pt x="4714" y="3133"/>
                    <a:pt x="4593" y="3220"/>
                    <a:pt x="4441" y="3220"/>
                  </a:cubicBezTo>
                  <a:cubicBezTo>
                    <a:pt x="4287" y="3220"/>
                    <a:pt x="4166" y="3134"/>
                    <a:pt x="4078" y="2960"/>
                  </a:cubicBezTo>
                  <a:cubicBezTo>
                    <a:pt x="3990" y="2786"/>
                    <a:pt x="3946" y="2549"/>
                    <a:pt x="3946" y="2247"/>
                  </a:cubicBezTo>
                  <a:cubicBezTo>
                    <a:pt x="3946" y="1945"/>
                    <a:pt x="3990" y="1707"/>
                    <a:pt x="4079" y="1534"/>
                  </a:cubicBezTo>
                  <a:cubicBezTo>
                    <a:pt x="4168" y="1360"/>
                    <a:pt x="4289" y="1273"/>
                    <a:pt x="4441" y="1273"/>
                  </a:cubicBezTo>
                  <a:close/>
                  <a:moveTo>
                    <a:pt x="30980" y="1273"/>
                  </a:moveTo>
                  <a:cubicBezTo>
                    <a:pt x="31132" y="1273"/>
                    <a:pt x="31253" y="1361"/>
                    <a:pt x="31341" y="1536"/>
                  </a:cubicBezTo>
                  <a:cubicBezTo>
                    <a:pt x="31430" y="1711"/>
                    <a:pt x="31475" y="1948"/>
                    <a:pt x="31475" y="2247"/>
                  </a:cubicBezTo>
                  <a:cubicBezTo>
                    <a:pt x="31475" y="2547"/>
                    <a:pt x="31430" y="2785"/>
                    <a:pt x="31341" y="2959"/>
                  </a:cubicBezTo>
                  <a:cubicBezTo>
                    <a:pt x="31253" y="3133"/>
                    <a:pt x="31132" y="3220"/>
                    <a:pt x="30980" y="3220"/>
                  </a:cubicBezTo>
                  <a:cubicBezTo>
                    <a:pt x="30826" y="3220"/>
                    <a:pt x="30705" y="3134"/>
                    <a:pt x="30617" y="2960"/>
                  </a:cubicBezTo>
                  <a:cubicBezTo>
                    <a:pt x="30529" y="2786"/>
                    <a:pt x="30485" y="2549"/>
                    <a:pt x="30485" y="2247"/>
                  </a:cubicBezTo>
                  <a:cubicBezTo>
                    <a:pt x="30485" y="1945"/>
                    <a:pt x="30529" y="1707"/>
                    <a:pt x="30618" y="1534"/>
                  </a:cubicBezTo>
                  <a:cubicBezTo>
                    <a:pt x="30707" y="1360"/>
                    <a:pt x="30828" y="1273"/>
                    <a:pt x="30980" y="1273"/>
                  </a:cubicBezTo>
                  <a:close/>
                  <a:moveTo>
                    <a:pt x="26539" y="2238"/>
                  </a:moveTo>
                  <a:lnTo>
                    <a:pt x="26539" y="2330"/>
                  </a:lnTo>
                  <a:cubicBezTo>
                    <a:pt x="26539" y="2601"/>
                    <a:pt x="26491" y="2817"/>
                    <a:pt x="26396" y="2980"/>
                  </a:cubicBezTo>
                  <a:cubicBezTo>
                    <a:pt x="26300" y="3143"/>
                    <a:pt x="26173" y="3225"/>
                    <a:pt x="26015" y="3225"/>
                  </a:cubicBezTo>
                  <a:cubicBezTo>
                    <a:pt x="25901" y="3225"/>
                    <a:pt x="25810" y="3182"/>
                    <a:pt x="25744" y="3095"/>
                  </a:cubicBezTo>
                  <a:cubicBezTo>
                    <a:pt x="25677" y="3009"/>
                    <a:pt x="25644" y="2892"/>
                    <a:pt x="25644" y="2745"/>
                  </a:cubicBezTo>
                  <a:cubicBezTo>
                    <a:pt x="25644" y="2560"/>
                    <a:pt x="25688" y="2429"/>
                    <a:pt x="25777" y="2353"/>
                  </a:cubicBezTo>
                  <a:cubicBezTo>
                    <a:pt x="25866" y="2276"/>
                    <a:pt x="26025" y="2238"/>
                    <a:pt x="26256" y="2238"/>
                  </a:cubicBezTo>
                  <a:close/>
                  <a:moveTo>
                    <a:pt x="28949" y="1269"/>
                  </a:moveTo>
                  <a:cubicBezTo>
                    <a:pt x="29100" y="1269"/>
                    <a:pt x="29219" y="1356"/>
                    <a:pt x="29306" y="1529"/>
                  </a:cubicBezTo>
                  <a:cubicBezTo>
                    <a:pt x="29392" y="1703"/>
                    <a:pt x="29436" y="1942"/>
                    <a:pt x="29436" y="2247"/>
                  </a:cubicBezTo>
                  <a:cubicBezTo>
                    <a:pt x="29436" y="2552"/>
                    <a:pt x="29392" y="2791"/>
                    <a:pt x="29306" y="2965"/>
                  </a:cubicBezTo>
                  <a:cubicBezTo>
                    <a:pt x="29219" y="3138"/>
                    <a:pt x="29100" y="3225"/>
                    <a:pt x="28949" y="3225"/>
                  </a:cubicBezTo>
                  <a:cubicBezTo>
                    <a:pt x="28799" y="3225"/>
                    <a:pt x="28680" y="3138"/>
                    <a:pt x="28594" y="2965"/>
                  </a:cubicBezTo>
                  <a:cubicBezTo>
                    <a:pt x="28507" y="2791"/>
                    <a:pt x="28464" y="2552"/>
                    <a:pt x="28464" y="2247"/>
                  </a:cubicBezTo>
                  <a:cubicBezTo>
                    <a:pt x="28464" y="1942"/>
                    <a:pt x="28507" y="1703"/>
                    <a:pt x="28594" y="1529"/>
                  </a:cubicBezTo>
                  <a:cubicBezTo>
                    <a:pt x="28680" y="1356"/>
                    <a:pt x="28799" y="1269"/>
                    <a:pt x="28949" y="1269"/>
                  </a:cubicBezTo>
                  <a:close/>
                  <a:moveTo>
                    <a:pt x="1980" y="983"/>
                  </a:moveTo>
                  <a:lnTo>
                    <a:pt x="1980" y="1314"/>
                  </a:lnTo>
                  <a:lnTo>
                    <a:pt x="3013" y="1314"/>
                  </a:lnTo>
                  <a:lnTo>
                    <a:pt x="1941" y="3128"/>
                  </a:lnTo>
                  <a:lnTo>
                    <a:pt x="1941" y="3506"/>
                  </a:lnTo>
                  <a:lnTo>
                    <a:pt x="3334" y="3506"/>
                  </a:lnTo>
                  <a:lnTo>
                    <a:pt x="3334" y="3175"/>
                  </a:lnTo>
                  <a:lnTo>
                    <a:pt x="2262" y="3175"/>
                  </a:lnTo>
                  <a:lnTo>
                    <a:pt x="3334" y="1361"/>
                  </a:lnTo>
                  <a:lnTo>
                    <a:pt x="3334" y="983"/>
                  </a:lnTo>
                  <a:close/>
                  <a:moveTo>
                    <a:pt x="5506" y="983"/>
                  </a:moveTo>
                  <a:lnTo>
                    <a:pt x="6157" y="3506"/>
                  </a:lnTo>
                  <a:lnTo>
                    <a:pt x="6545" y="3506"/>
                  </a:lnTo>
                  <a:lnTo>
                    <a:pt x="7195" y="983"/>
                  </a:lnTo>
                  <a:lnTo>
                    <a:pt x="6893" y="983"/>
                  </a:lnTo>
                  <a:lnTo>
                    <a:pt x="6351" y="3101"/>
                  </a:lnTo>
                  <a:lnTo>
                    <a:pt x="5809" y="983"/>
                  </a:lnTo>
                  <a:close/>
                  <a:moveTo>
                    <a:pt x="9536" y="266"/>
                  </a:moveTo>
                  <a:lnTo>
                    <a:pt x="9536" y="983"/>
                  </a:lnTo>
                  <a:lnTo>
                    <a:pt x="9327" y="983"/>
                  </a:lnTo>
                  <a:lnTo>
                    <a:pt x="9327" y="1305"/>
                  </a:lnTo>
                  <a:lnTo>
                    <a:pt x="9536" y="1305"/>
                  </a:lnTo>
                  <a:lnTo>
                    <a:pt x="9536" y="2675"/>
                  </a:lnTo>
                  <a:cubicBezTo>
                    <a:pt x="9536" y="2990"/>
                    <a:pt x="9578" y="3208"/>
                    <a:pt x="9662" y="3327"/>
                  </a:cubicBezTo>
                  <a:cubicBezTo>
                    <a:pt x="9745" y="3447"/>
                    <a:pt x="9897" y="3506"/>
                    <a:pt x="10117" y="3506"/>
                  </a:cubicBezTo>
                  <a:lnTo>
                    <a:pt x="10410" y="3506"/>
                  </a:lnTo>
                  <a:lnTo>
                    <a:pt x="10410" y="3159"/>
                  </a:lnTo>
                  <a:lnTo>
                    <a:pt x="10117" y="3159"/>
                  </a:lnTo>
                  <a:cubicBezTo>
                    <a:pt x="9999" y="3159"/>
                    <a:pt x="9920" y="3130"/>
                    <a:pt x="9881" y="3072"/>
                  </a:cubicBezTo>
                  <a:cubicBezTo>
                    <a:pt x="9842" y="3013"/>
                    <a:pt x="9823" y="2881"/>
                    <a:pt x="9823" y="2675"/>
                  </a:cubicBezTo>
                  <a:lnTo>
                    <a:pt x="9823" y="1305"/>
                  </a:lnTo>
                  <a:lnTo>
                    <a:pt x="10410" y="1305"/>
                  </a:lnTo>
                  <a:lnTo>
                    <a:pt x="10410" y="983"/>
                  </a:lnTo>
                  <a:lnTo>
                    <a:pt x="9823" y="983"/>
                  </a:lnTo>
                  <a:lnTo>
                    <a:pt x="9823" y="266"/>
                  </a:lnTo>
                  <a:close/>
                  <a:moveTo>
                    <a:pt x="10775" y="0"/>
                  </a:moveTo>
                  <a:lnTo>
                    <a:pt x="10775" y="3506"/>
                  </a:lnTo>
                  <a:lnTo>
                    <a:pt x="11062" y="3506"/>
                  </a:lnTo>
                  <a:lnTo>
                    <a:pt x="11062" y="2274"/>
                  </a:lnTo>
                  <a:lnTo>
                    <a:pt x="11943" y="3506"/>
                  </a:lnTo>
                  <a:lnTo>
                    <a:pt x="12315" y="3506"/>
                  </a:lnTo>
                  <a:lnTo>
                    <a:pt x="11356" y="2163"/>
                  </a:lnTo>
                  <a:lnTo>
                    <a:pt x="12276" y="983"/>
                  </a:lnTo>
                  <a:lnTo>
                    <a:pt x="11912" y="983"/>
                  </a:lnTo>
                  <a:lnTo>
                    <a:pt x="11062" y="2071"/>
                  </a:lnTo>
                  <a:lnTo>
                    <a:pt x="11062" y="0"/>
                  </a:lnTo>
                  <a:close/>
                  <a:moveTo>
                    <a:pt x="14452" y="983"/>
                  </a:moveTo>
                  <a:lnTo>
                    <a:pt x="14452" y="1314"/>
                  </a:lnTo>
                  <a:lnTo>
                    <a:pt x="15485" y="1314"/>
                  </a:lnTo>
                  <a:lnTo>
                    <a:pt x="14413" y="3128"/>
                  </a:lnTo>
                  <a:lnTo>
                    <a:pt x="14413" y="3506"/>
                  </a:lnTo>
                  <a:lnTo>
                    <a:pt x="15806" y="3506"/>
                  </a:lnTo>
                  <a:lnTo>
                    <a:pt x="15806" y="3175"/>
                  </a:lnTo>
                  <a:lnTo>
                    <a:pt x="14734" y="3175"/>
                  </a:lnTo>
                  <a:lnTo>
                    <a:pt x="15806" y="1361"/>
                  </a:lnTo>
                  <a:lnTo>
                    <a:pt x="15806" y="983"/>
                  </a:lnTo>
                  <a:close/>
                  <a:moveTo>
                    <a:pt x="18188" y="266"/>
                  </a:moveTo>
                  <a:lnTo>
                    <a:pt x="18188" y="983"/>
                  </a:lnTo>
                  <a:lnTo>
                    <a:pt x="17979" y="983"/>
                  </a:lnTo>
                  <a:lnTo>
                    <a:pt x="17979" y="1305"/>
                  </a:lnTo>
                  <a:lnTo>
                    <a:pt x="18188" y="1305"/>
                  </a:lnTo>
                  <a:lnTo>
                    <a:pt x="18188" y="2675"/>
                  </a:lnTo>
                  <a:cubicBezTo>
                    <a:pt x="18188" y="2990"/>
                    <a:pt x="18230" y="3208"/>
                    <a:pt x="18314" y="3327"/>
                  </a:cubicBezTo>
                  <a:cubicBezTo>
                    <a:pt x="18397" y="3447"/>
                    <a:pt x="18549" y="3506"/>
                    <a:pt x="18769" y="3506"/>
                  </a:cubicBezTo>
                  <a:lnTo>
                    <a:pt x="19062" y="3506"/>
                  </a:lnTo>
                  <a:lnTo>
                    <a:pt x="19062" y="3159"/>
                  </a:lnTo>
                  <a:lnTo>
                    <a:pt x="18769" y="3159"/>
                  </a:lnTo>
                  <a:cubicBezTo>
                    <a:pt x="18651" y="3159"/>
                    <a:pt x="18572" y="3130"/>
                    <a:pt x="18533" y="3072"/>
                  </a:cubicBezTo>
                  <a:cubicBezTo>
                    <a:pt x="18494" y="3013"/>
                    <a:pt x="18475" y="2881"/>
                    <a:pt x="18475" y="2675"/>
                  </a:cubicBezTo>
                  <a:lnTo>
                    <a:pt x="18475" y="1305"/>
                  </a:lnTo>
                  <a:lnTo>
                    <a:pt x="19062" y="1305"/>
                  </a:lnTo>
                  <a:lnTo>
                    <a:pt x="19062" y="983"/>
                  </a:lnTo>
                  <a:lnTo>
                    <a:pt x="18475" y="983"/>
                  </a:lnTo>
                  <a:lnTo>
                    <a:pt x="18475" y="266"/>
                  </a:lnTo>
                  <a:close/>
                  <a:moveTo>
                    <a:pt x="19438" y="983"/>
                  </a:moveTo>
                  <a:lnTo>
                    <a:pt x="19438" y="3506"/>
                  </a:lnTo>
                  <a:lnTo>
                    <a:pt x="19723" y="3506"/>
                  </a:lnTo>
                  <a:lnTo>
                    <a:pt x="19723" y="983"/>
                  </a:lnTo>
                  <a:close/>
                  <a:moveTo>
                    <a:pt x="21324" y="266"/>
                  </a:moveTo>
                  <a:lnTo>
                    <a:pt x="21324" y="983"/>
                  </a:lnTo>
                  <a:lnTo>
                    <a:pt x="21115" y="983"/>
                  </a:lnTo>
                  <a:lnTo>
                    <a:pt x="21115" y="1305"/>
                  </a:lnTo>
                  <a:lnTo>
                    <a:pt x="21324" y="1305"/>
                  </a:lnTo>
                  <a:lnTo>
                    <a:pt x="21324" y="2675"/>
                  </a:lnTo>
                  <a:cubicBezTo>
                    <a:pt x="21324" y="2990"/>
                    <a:pt x="21366" y="3208"/>
                    <a:pt x="21450" y="3327"/>
                  </a:cubicBezTo>
                  <a:cubicBezTo>
                    <a:pt x="21533" y="3447"/>
                    <a:pt x="21685" y="3506"/>
                    <a:pt x="21905" y="3506"/>
                  </a:cubicBezTo>
                  <a:lnTo>
                    <a:pt x="22198" y="3506"/>
                  </a:lnTo>
                  <a:lnTo>
                    <a:pt x="22198" y="3159"/>
                  </a:lnTo>
                  <a:lnTo>
                    <a:pt x="21905" y="3159"/>
                  </a:lnTo>
                  <a:cubicBezTo>
                    <a:pt x="21787" y="3159"/>
                    <a:pt x="21708" y="3130"/>
                    <a:pt x="21669" y="3072"/>
                  </a:cubicBezTo>
                  <a:cubicBezTo>
                    <a:pt x="21630" y="3013"/>
                    <a:pt x="21611" y="2881"/>
                    <a:pt x="21611" y="2675"/>
                  </a:cubicBezTo>
                  <a:lnTo>
                    <a:pt x="21611" y="1305"/>
                  </a:lnTo>
                  <a:lnTo>
                    <a:pt x="22198" y="1305"/>
                  </a:lnTo>
                  <a:lnTo>
                    <a:pt x="22198" y="983"/>
                  </a:lnTo>
                  <a:lnTo>
                    <a:pt x="21611" y="983"/>
                  </a:lnTo>
                  <a:lnTo>
                    <a:pt x="21611" y="266"/>
                  </a:lnTo>
                  <a:close/>
                  <a:moveTo>
                    <a:pt x="24585" y="0"/>
                  </a:moveTo>
                  <a:lnTo>
                    <a:pt x="24585" y="3506"/>
                  </a:lnTo>
                  <a:lnTo>
                    <a:pt x="24870" y="3506"/>
                  </a:lnTo>
                  <a:lnTo>
                    <a:pt x="24870" y="0"/>
                  </a:lnTo>
                  <a:close/>
                  <a:moveTo>
                    <a:pt x="33087" y="922"/>
                  </a:moveTo>
                  <a:cubicBezTo>
                    <a:pt x="32966" y="922"/>
                    <a:pt x="32859" y="959"/>
                    <a:pt x="32767" y="1034"/>
                  </a:cubicBezTo>
                  <a:cubicBezTo>
                    <a:pt x="32674" y="1110"/>
                    <a:pt x="32594" y="1223"/>
                    <a:pt x="32526" y="1375"/>
                  </a:cubicBezTo>
                  <a:lnTo>
                    <a:pt x="32526" y="983"/>
                  </a:lnTo>
                  <a:lnTo>
                    <a:pt x="32239" y="983"/>
                  </a:lnTo>
                  <a:lnTo>
                    <a:pt x="32239" y="3506"/>
                  </a:lnTo>
                  <a:lnTo>
                    <a:pt x="32526" y="3506"/>
                  </a:lnTo>
                  <a:lnTo>
                    <a:pt x="32526" y="2080"/>
                  </a:lnTo>
                  <a:cubicBezTo>
                    <a:pt x="32526" y="1834"/>
                    <a:pt x="32570" y="1639"/>
                    <a:pt x="32659" y="1496"/>
                  </a:cubicBezTo>
                  <a:cubicBezTo>
                    <a:pt x="32748" y="1354"/>
                    <a:pt x="32869" y="1282"/>
                    <a:pt x="33023" y="1282"/>
                  </a:cubicBezTo>
                  <a:cubicBezTo>
                    <a:pt x="33151" y="1282"/>
                    <a:pt x="33247" y="1342"/>
                    <a:pt x="33311" y="1460"/>
                  </a:cubicBezTo>
                  <a:cubicBezTo>
                    <a:pt x="33375" y="1579"/>
                    <a:pt x="33407" y="1758"/>
                    <a:pt x="33407" y="1997"/>
                  </a:cubicBezTo>
                  <a:lnTo>
                    <a:pt x="33407" y="3506"/>
                  </a:lnTo>
                  <a:lnTo>
                    <a:pt x="33692" y="3506"/>
                  </a:lnTo>
                  <a:lnTo>
                    <a:pt x="33692" y="1983"/>
                  </a:lnTo>
                  <a:cubicBezTo>
                    <a:pt x="33692" y="1635"/>
                    <a:pt x="33641" y="1371"/>
                    <a:pt x="33539" y="1191"/>
                  </a:cubicBezTo>
                  <a:cubicBezTo>
                    <a:pt x="33437" y="1012"/>
                    <a:pt x="33286" y="922"/>
                    <a:pt x="33087" y="922"/>
                  </a:cubicBezTo>
                  <a:close/>
                  <a:moveTo>
                    <a:pt x="812" y="81"/>
                  </a:moveTo>
                  <a:cubicBezTo>
                    <a:pt x="559" y="81"/>
                    <a:pt x="360" y="167"/>
                    <a:pt x="216" y="338"/>
                  </a:cubicBezTo>
                  <a:cubicBezTo>
                    <a:pt x="72" y="509"/>
                    <a:pt x="0" y="744"/>
                    <a:pt x="0" y="1041"/>
                  </a:cubicBezTo>
                  <a:cubicBezTo>
                    <a:pt x="0" y="1298"/>
                    <a:pt x="52" y="1499"/>
                    <a:pt x="157" y="1643"/>
                  </a:cubicBezTo>
                  <a:cubicBezTo>
                    <a:pt x="261" y="1787"/>
                    <a:pt x="430" y="1893"/>
                    <a:pt x="663" y="1961"/>
                  </a:cubicBezTo>
                  <a:lnTo>
                    <a:pt x="854" y="2015"/>
                  </a:lnTo>
                  <a:cubicBezTo>
                    <a:pt x="1013" y="2061"/>
                    <a:pt x="1127" y="2131"/>
                    <a:pt x="1197" y="2224"/>
                  </a:cubicBezTo>
                  <a:cubicBezTo>
                    <a:pt x="1267" y="2317"/>
                    <a:pt x="1302" y="2447"/>
                    <a:pt x="1302" y="2612"/>
                  </a:cubicBezTo>
                  <a:cubicBezTo>
                    <a:pt x="1302" y="2801"/>
                    <a:pt x="1253" y="2947"/>
                    <a:pt x="1156" y="3049"/>
                  </a:cubicBezTo>
                  <a:cubicBezTo>
                    <a:pt x="1059" y="3151"/>
                    <a:pt x="921" y="3202"/>
                    <a:pt x="742" y="3202"/>
                  </a:cubicBezTo>
                  <a:cubicBezTo>
                    <a:pt x="624" y="3202"/>
                    <a:pt x="505" y="3176"/>
                    <a:pt x="383" y="3123"/>
                  </a:cubicBezTo>
                  <a:cubicBezTo>
                    <a:pt x="261" y="3071"/>
                    <a:pt x="136" y="2993"/>
                    <a:pt x="9" y="2889"/>
                  </a:cubicBezTo>
                  <a:lnTo>
                    <a:pt x="9" y="3358"/>
                  </a:lnTo>
                  <a:cubicBezTo>
                    <a:pt x="142" y="3428"/>
                    <a:pt x="269" y="3482"/>
                    <a:pt x="393" y="3518"/>
                  </a:cubicBezTo>
                  <a:cubicBezTo>
                    <a:pt x="516" y="3554"/>
                    <a:pt x="633" y="3572"/>
                    <a:pt x="742" y="3572"/>
                  </a:cubicBezTo>
                  <a:cubicBezTo>
                    <a:pt x="1033" y="3572"/>
                    <a:pt x="1253" y="3488"/>
                    <a:pt x="1403" y="3319"/>
                  </a:cubicBezTo>
                  <a:cubicBezTo>
                    <a:pt x="1553" y="3151"/>
                    <a:pt x="1629" y="2904"/>
                    <a:pt x="1629" y="2578"/>
                  </a:cubicBezTo>
                  <a:cubicBezTo>
                    <a:pt x="1629" y="2305"/>
                    <a:pt x="1573" y="2086"/>
                    <a:pt x="1462" y="1923"/>
                  </a:cubicBezTo>
                  <a:cubicBezTo>
                    <a:pt x="1351" y="1760"/>
                    <a:pt x="1179" y="1647"/>
                    <a:pt x="945" y="1582"/>
                  </a:cubicBezTo>
                  <a:lnTo>
                    <a:pt x="756" y="1526"/>
                  </a:lnTo>
                  <a:cubicBezTo>
                    <a:pt x="585" y="1479"/>
                    <a:pt x="468" y="1418"/>
                    <a:pt x="407" y="1342"/>
                  </a:cubicBezTo>
                  <a:cubicBezTo>
                    <a:pt x="345" y="1266"/>
                    <a:pt x="315" y="1154"/>
                    <a:pt x="315" y="1005"/>
                  </a:cubicBezTo>
                  <a:cubicBezTo>
                    <a:pt x="315" y="828"/>
                    <a:pt x="361" y="691"/>
                    <a:pt x="453" y="595"/>
                  </a:cubicBezTo>
                  <a:cubicBezTo>
                    <a:pt x="546" y="499"/>
                    <a:pt x="677" y="451"/>
                    <a:pt x="848" y="451"/>
                  </a:cubicBezTo>
                  <a:cubicBezTo>
                    <a:pt x="946" y="451"/>
                    <a:pt x="1047" y="471"/>
                    <a:pt x="1153" y="512"/>
                  </a:cubicBezTo>
                  <a:cubicBezTo>
                    <a:pt x="1258" y="552"/>
                    <a:pt x="1370" y="614"/>
                    <a:pt x="1489" y="696"/>
                  </a:cubicBezTo>
                  <a:lnTo>
                    <a:pt x="1489" y="253"/>
                  </a:lnTo>
                  <a:cubicBezTo>
                    <a:pt x="1371" y="195"/>
                    <a:pt x="1256" y="153"/>
                    <a:pt x="1144" y="124"/>
                  </a:cubicBezTo>
                  <a:cubicBezTo>
                    <a:pt x="1031" y="96"/>
                    <a:pt x="920" y="81"/>
                    <a:pt x="812" y="81"/>
                  </a:cubicBezTo>
                  <a:close/>
                  <a:moveTo>
                    <a:pt x="4441" y="922"/>
                  </a:moveTo>
                  <a:cubicBezTo>
                    <a:pt x="4192" y="922"/>
                    <a:pt x="3997" y="1039"/>
                    <a:pt x="3856" y="1273"/>
                  </a:cubicBezTo>
                  <a:cubicBezTo>
                    <a:pt x="3715" y="1508"/>
                    <a:pt x="3645" y="1832"/>
                    <a:pt x="3645" y="2247"/>
                  </a:cubicBezTo>
                  <a:cubicBezTo>
                    <a:pt x="3645" y="2660"/>
                    <a:pt x="3715" y="2984"/>
                    <a:pt x="3856" y="3219"/>
                  </a:cubicBezTo>
                  <a:cubicBezTo>
                    <a:pt x="3997" y="3454"/>
                    <a:pt x="4192" y="3572"/>
                    <a:pt x="4441" y="3572"/>
                  </a:cubicBezTo>
                  <a:cubicBezTo>
                    <a:pt x="4689" y="3572"/>
                    <a:pt x="4884" y="3454"/>
                    <a:pt x="5026" y="3219"/>
                  </a:cubicBezTo>
                  <a:cubicBezTo>
                    <a:pt x="5167" y="2984"/>
                    <a:pt x="5238" y="2660"/>
                    <a:pt x="5238" y="2247"/>
                  </a:cubicBezTo>
                  <a:cubicBezTo>
                    <a:pt x="5238" y="1832"/>
                    <a:pt x="5167" y="1508"/>
                    <a:pt x="5026" y="1273"/>
                  </a:cubicBezTo>
                  <a:cubicBezTo>
                    <a:pt x="4884" y="1039"/>
                    <a:pt x="4689" y="922"/>
                    <a:pt x="4441" y="922"/>
                  </a:cubicBezTo>
                  <a:close/>
                  <a:moveTo>
                    <a:pt x="8316" y="922"/>
                  </a:moveTo>
                  <a:cubicBezTo>
                    <a:pt x="8055" y="922"/>
                    <a:pt x="7848" y="1043"/>
                    <a:pt x="7695" y="1286"/>
                  </a:cubicBezTo>
                  <a:cubicBezTo>
                    <a:pt x="7542" y="1528"/>
                    <a:pt x="7465" y="1856"/>
                    <a:pt x="7465" y="2269"/>
                  </a:cubicBezTo>
                  <a:cubicBezTo>
                    <a:pt x="7465" y="2669"/>
                    <a:pt x="7546" y="2986"/>
                    <a:pt x="7707" y="3220"/>
                  </a:cubicBezTo>
                  <a:cubicBezTo>
                    <a:pt x="7869" y="3455"/>
                    <a:pt x="8088" y="3572"/>
                    <a:pt x="8365" y="3572"/>
                  </a:cubicBezTo>
                  <a:cubicBezTo>
                    <a:pt x="8476" y="3572"/>
                    <a:pt x="8585" y="3555"/>
                    <a:pt x="8692" y="3522"/>
                  </a:cubicBezTo>
                  <a:cubicBezTo>
                    <a:pt x="8800" y="3489"/>
                    <a:pt x="8904" y="3441"/>
                    <a:pt x="9007" y="3378"/>
                  </a:cubicBezTo>
                  <a:lnTo>
                    <a:pt x="9007" y="2986"/>
                  </a:lnTo>
                  <a:cubicBezTo>
                    <a:pt x="8905" y="3064"/>
                    <a:pt x="8803" y="3123"/>
                    <a:pt x="8701" y="3162"/>
                  </a:cubicBezTo>
                  <a:cubicBezTo>
                    <a:pt x="8598" y="3201"/>
                    <a:pt x="8492" y="3220"/>
                    <a:pt x="8382" y="3220"/>
                  </a:cubicBezTo>
                  <a:cubicBezTo>
                    <a:pt x="8193" y="3220"/>
                    <a:pt x="8046" y="3146"/>
                    <a:pt x="7940" y="2996"/>
                  </a:cubicBezTo>
                  <a:cubicBezTo>
                    <a:pt x="7834" y="2847"/>
                    <a:pt x="7775" y="2629"/>
                    <a:pt x="7762" y="2344"/>
                  </a:cubicBezTo>
                  <a:lnTo>
                    <a:pt x="9073" y="2344"/>
                  </a:lnTo>
                  <a:lnTo>
                    <a:pt x="9073" y="2141"/>
                  </a:lnTo>
                  <a:cubicBezTo>
                    <a:pt x="9073" y="1765"/>
                    <a:pt x="9005" y="1468"/>
                    <a:pt x="8870" y="1250"/>
                  </a:cubicBezTo>
                  <a:cubicBezTo>
                    <a:pt x="8734" y="1031"/>
                    <a:pt x="8549" y="922"/>
                    <a:pt x="8316" y="922"/>
                  </a:cubicBezTo>
                  <a:close/>
                  <a:moveTo>
                    <a:pt x="13351" y="922"/>
                  </a:moveTo>
                  <a:cubicBezTo>
                    <a:pt x="13090" y="922"/>
                    <a:pt x="12883" y="1043"/>
                    <a:pt x="12730" y="1286"/>
                  </a:cubicBezTo>
                  <a:cubicBezTo>
                    <a:pt x="12577" y="1528"/>
                    <a:pt x="12500" y="1856"/>
                    <a:pt x="12500" y="2269"/>
                  </a:cubicBezTo>
                  <a:cubicBezTo>
                    <a:pt x="12500" y="2669"/>
                    <a:pt x="12581" y="2986"/>
                    <a:pt x="12742" y="3220"/>
                  </a:cubicBezTo>
                  <a:cubicBezTo>
                    <a:pt x="12904" y="3455"/>
                    <a:pt x="13123" y="3572"/>
                    <a:pt x="13400" y="3572"/>
                  </a:cubicBezTo>
                  <a:cubicBezTo>
                    <a:pt x="13511" y="3572"/>
                    <a:pt x="13620" y="3555"/>
                    <a:pt x="13727" y="3522"/>
                  </a:cubicBezTo>
                  <a:cubicBezTo>
                    <a:pt x="13835" y="3489"/>
                    <a:pt x="13939" y="3441"/>
                    <a:pt x="14042" y="3378"/>
                  </a:cubicBezTo>
                  <a:lnTo>
                    <a:pt x="14042" y="2986"/>
                  </a:lnTo>
                  <a:cubicBezTo>
                    <a:pt x="13940" y="3064"/>
                    <a:pt x="13838" y="3123"/>
                    <a:pt x="13736" y="3162"/>
                  </a:cubicBezTo>
                  <a:cubicBezTo>
                    <a:pt x="13633" y="3201"/>
                    <a:pt x="13527" y="3220"/>
                    <a:pt x="13417" y="3220"/>
                  </a:cubicBezTo>
                  <a:cubicBezTo>
                    <a:pt x="13228" y="3220"/>
                    <a:pt x="13081" y="3146"/>
                    <a:pt x="12975" y="2996"/>
                  </a:cubicBezTo>
                  <a:cubicBezTo>
                    <a:pt x="12869" y="2847"/>
                    <a:pt x="12810" y="2629"/>
                    <a:pt x="12797" y="2344"/>
                  </a:cubicBezTo>
                  <a:lnTo>
                    <a:pt x="14108" y="2344"/>
                  </a:lnTo>
                  <a:lnTo>
                    <a:pt x="14108" y="2141"/>
                  </a:lnTo>
                  <a:cubicBezTo>
                    <a:pt x="14108" y="1765"/>
                    <a:pt x="14040" y="1468"/>
                    <a:pt x="13905" y="1250"/>
                  </a:cubicBezTo>
                  <a:cubicBezTo>
                    <a:pt x="13769" y="1031"/>
                    <a:pt x="13584" y="922"/>
                    <a:pt x="13351" y="922"/>
                  </a:cubicBezTo>
                  <a:close/>
                  <a:moveTo>
                    <a:pt x="16968" y="922"/>
                  </a:moveTo>
                  <a:cubicBezTo>
                    <a:pt x="16707" y="922"/>
                    <a:pt x="16500" y="1043"/>
                    <a:pt x="16347" y="1286"/>
                  </a:cubicBezTo>
                  <a:cubicBezTo>
                    <a:pt x="16194" y="1528"/>
                    <a:pt x="16117" y="1856"/>
                    <a:pt x="16117" y="2269"/>
                  </a:cubicBezTo>
                  <a:cubicBezTo>
                    <a:pt x="16117" y="2669"/>
                    <a:pt x="16198" y="2986"/>
                    <a:pt x="16359" y="3220"/>
                  </a:cubicBezTo>
                  <a:cubicBezTo>
                    <a:pt x="16521" y="3455"/>
                    <a:pt x="16740" y="3572"/>
                    <a:pt x="17017" y="3572"/>
                  </a:cubicBezTo>
                  <a:cubicBezTo>
                    <a:pt x="17128" y="3572"/>
                    <a:pt x="17237" y="3555"/>
                    <a:pt x="17344" y="3522"/>
                  </a:cubicBezTo>
                  <a:cubicBezTo>
                    <a:pt x="17452" y="3489"/>
                    <a:pt x="17556" y="3441"/>
                    <a:pt x="17659" y="3378"/>
                  </a:cubicBezTo>
                  <a:lnTo>
                    <a:pt x="17659" y="2986"/>
                  </a:lnTo>
                  <a:cubicBezTo>
                    <a:pt x="17557" y="3064"/>
                    <a:pt x="17455" y="3123"/>
                    <a:pt x="17353" y="3162"/>
                  </a:cubicBezTo>
                  <a:cubicBezTo>
                    <a:pt x="17250" y="3201"/>
                    <a:pt x="17144" y="3220"/>
                    <a:pt x="17034" y="3220"/>
                  </a:cubicBezTo>
                  <a:cubicBezTo>
                    <a:pt x="16845" y="3220"/>
                    <a:pt x="16698" y="3146"/>
                    <a:pt x="16592" y="2996"/>
                  </a:cubicBezTo>
                  <a:cubicBezTo>
                    <a:pt x="16486" y="2847"/>
                    <a:pt x="16427" y="2629"/>
                    <a:pt x="16414" y="2344"/>
                  </a:cubicBezTo>
                  <a:lnTo>
                    <a:pt x="17725" y="2344"/>
                  </a:lnTo>
                  <a:lnTo>
                    <a:pt x="17725" y="2141"/>
                  </a:lnTo>
                  <a:cubicBezTo>
                    <a:pt x="17725" y="1765"/>
                    <a:pt x="17657" y="1468"/>
                    <a:pt x="17522" y="1250"/>
                  </a:cubicBezTo>
                  <a:cubicBezTo>
                    <a:pt x="17386" y="1031"/>
                    <a:pt x="17201" y="922"/>
                    <a:pt x="16968" y="922"/>
                  </a:cubicBezTo>
                  <a:close/>
                  <a:moveTo>
                    <a:pt x="22544" y="983"/>
                  </a:moveTo>
                  <a:lnTo>
                    <a:pt x="22544" y="2510"/>
                  </a:lnTo>
                  <a:cubicBezTo>
                    <a:pt x="22544" y="2857"/>
                    <a:pt x="22596" y="3121"/>
                    <a:pt x="22699" y="3301"/>
                  </a:cubicBezTo>
                  <a:cubicBezTo>
                    <a:pt x="22803" y="3482"/>
                    <a:pt x="22954" y="3572"/>
                    <a:pt x="23153" y="3572"/>
                  </a:cubicBezTo>
                  <a:cubicBezTo>
                    <a:pt x="23274" y="3572"/>
                    <a:pt x="23380" y="3535"/>
                    <a:pt x="23472" y="3460"/>
                  </a:cubicBezTo>
                  <a:cubicBezTo>
                    <a:pt x="23563" y="3386"/>
                    <a:pt x="23644" y="3272"/>
                    <a:pt x="23713" y="3119"/>
                  </a:cubicBezTo>
                  <a:lnTo>
                    <a:pt x="23713" y="3506"/>
                  </a:lnTo>
                  <a:lnTo>
                    <a:pt x="23998" y="3506"/>
                  </a:lnTo>
                  <a:lnTo>
                    <a:pt x="23998" y="983"/>
                  </a:lnTo>
                  <a:lnTo>
                    <a:pt x="23713" y="983"/>
                  </a:lnTo>
                  <a:lnTo>
                    <a:pt x="23713" y="2414"/>
                  </a:lnTo>
                  <a:cubicBezTo>
                    <a:pt x="23713" y="2660"/>
                    <a:pt x="23668" y="2854"/>
                    <a:pt x="23579" y="2997"/>
                  </a:cubicBezTo>
                  <a:cubicBezTo>
                    <a:pt x="23489" y="3140"/>
                    <a:pt x="23368" y="3211"/>
                    <a:pt x="23214" y="3211"/>
                  </a:cubicBezTo>
                  <a:cubicBezTo>
                    <a:pt x="23086" y="3211"/>
                    <a:pt x="22990" y="3152"/>
                    <a:pt x="22926" y="3032"/>
                  </a:cubicBezTo>
                  <a:cubicBezTo>
                    <a:pt x="22862" y="2913"/>
                    <a:pt x="22830" y="2734"/>
                    <a:pt x="22830" y="2495"/>
                  </a:cubicBezTo>
                  <a:lnTo>
                    <a:pt x="22830" y="983"/>
                  </a:lnTo>
                  <a:close/>
                  <a:moveTo>
                    <a:pt x="26076" y="922"/>
                  </a:moveTo>
                  <a:cubicBezTo>
                    <a:pt x="25983" y="922"/>
                    <a:pt x="25887" y="936"/>
                    <a:pt x="25789" y="966"/>
                  </a:cubicBezTo>
                  <a:cubicBezTo>
                    <a:pt x="25691" y="995"/>
                    <a:pt x="25590" y="1039"/>
                    <a:pt x="25486" y="1098"/>
                  </a:cubicBezTo>
                  <a:lnTo>
                    <a:pt x="25486" y="1481"/>
                  </a:lnTo>
                  <a:cubicBezTo>
                    <a:pt x="25572" y="1412"/>
                    <a:pt x="25663" y="1360"/>
                    <a:pt x="25757" y="1325"/>
                  </a:cubicBezTo>
                  <a:cubicBezTo>
                    <a:pt x="25851" y="1291"/>
                    <a:pt x="25947" y="1273"/>
                    <a:pt x="26046" y="1273"/>
                  </a:cubicBezTo>
                  <a:cubicBezTo>
                    <a:pt x="26202" y="1273"/>
                    <a:pt x="26324" y="1326"/>
                    <a:pt x="26410" y="1430"/>
                  </a:cubicBezTo>
                  <a:cubicBezTo>
                    <a:pt x="26496" y="1534"/>
                    <a:pt x="26539" y="1682"/>
                    <a:pt x="26539" y="1873"/>
                  </a:cubicBezTo>
                  <a:lnTo>
                    <a:pt x="26539" y="1913"/>
                  </a:lnTo>
                  <a:lnTo>
                    <a:pt x="26139" y="1913"/>
                  </a:lnTo>
                  <a:cubicBezTo>
                    <a:pt x="25880" y="1913"/>
                    <a:pt x="25685" y="1985"/>
                    <a:pt x="25554" y="2130"/>
                  </a:cubicBezTo>
                  <a:cubicBezTo>
                    <a:pt x="25424" y="2274"/>
                    <a:pt x="25358" y="2488"/>
                    <a:pt x="25358" y="2772"/>
                  </a:cubicBezTo>
                  <a:cubicBezTo>
                    <a:pt x="25358" y="3015"/>
                    <a:pt x="25411" y="3209"/>
                    <a:pt x="25516" y="3354"/>
                  </a:cubicBezTo>
                  <a:cubicBezTo>
                    <a:pt x="25621" y="3499"/>
                    <a:pt x="25762" y="3572"/>
                    <a:pt x="25940" y="3572"/>
                  </a:cubicBezTo>
                  <a:cubicBezTo>
                    <a:pt x="26080" y="3572"/>
                    <a:pt x="26199" y="3535"/>
                    <a:pt x="26296" y="3463"/>
                  </a:cubicBezTo>
                  <a:cubicBezTo>
                    <a:pt x="26393" y="3390"/>
                    <a:pt x="26474" y="3277"/>
                    <a:pt x="26539" y="3123"/>
                  </a:cubicBezTo>
                  <a:lnTo>
                    <a:pt x="26539" y="3506"/>
                  </a:lnTo>
                  <a:lnTo>
                    <a:pt x="26824" y="3506"/>
                  </a:lnTo>
                  <a:lnTo>
                    <a:pt x="26824" y="2067"/>
                  </a:lnTo>
                  <a:cubicBezTo>
                    <a:pt x="26824" y="1682"/>
                    <a:pt x="26762" y="1395"/>
                    <a:pt x="26638" y="1206"/>
                  </a:cubicBezTo>
                  <a:cubicBezTo>
                    <a:pt x="26514" y="1016"/>
                    <a:pt x="26327" y="922"/>
                    <a:pt x="26076" y="922"/>
                  </a:cubicBezTo>
                  <a:close/>
                  <a:moveTo>
                    <a:pt x="29436" y="0"/>
                  </a:moveTo>
                  <a:lnTo>
                    <a:pt x="29436" y="1366"/>
                  </a:lnTo>
                  <a:cubicBezTo>
                    <a:pt x="29376" y="1215"/>
                    <a:pt x="29300" y="1104"/>
                    <a:pt x="29209" y="1031"/>
                  </a:cubicBezTo>
                  <a:cubicBezTo>
                    <a:pt x="29117" y="958"/>
                    <a:pt x="29008" y="922"/>
                    <a:pt x="28880" y="922"/>
                  </a:cubicBezTo>
                  <a:cubicBezTo>
                    <a:pt x="28670" y="922"/>
                    <a:pt x="28499" y="1043"/>
                    <a:pt x="28368" y="1287"/>
                  </a:cubicBezTo>
                  <a:cubicBezTo>
                    <a:pt x="28236" y="1530"/>
                    <a:pt x="28170" y="1850"/>
                    <a:pt x="28170" y="2247"/>
                  </a:cubicBezTo>
                  <a:cubicBezTo>
                    <a:pt x="28170" y="2643"/>
                    <a:pt x="28236" y="2963"/>
                    <a:pt x="28368" y="3207"/>
                  </a:cubicBezTo>
                  <a:cubicBezTo>
                    <a:pt x="28499" y="3450"/>
                    <a:pt x="28670" y="3572"/>
                    <a:pt x="28880" y="3572"/>
                  </a:cubicBezTo>
                  <a:cubicBezTo>
                    <a:pt x="29008" y="3572"/>
                    <a:pt x="29117" y="3535"/>
                    <a:pt x="29209" y="3463"/>
                  </a:cubicBezTo>
                  <a:cubicBezTo>
                    <a:pt x="29300" y="3390"/>
                    <a:pt x="29376" y="3278"/>
                    <a:pt x="29436" y="3128"/>
                  </a:cubicBezTo>
                  <a:lnTo>
                    <a:pt x="29436" y="3506"/>
                  </a:lnTo>
                  <a:lnTo>
                    <a:pt x="29721" y="3506"/>
                  </a:lnTo>
                  <a:lnTo>
                    <a:pt x="29721" y="0"/>
                  </a:lnTo>
                  <a:close/>
                  <a:moveTo>
                    <a:pt x="30980" y="922"/>
                  </a:moveTo>
                  <a:cubicBezTo>
                    <a:pt x="30731" y="922"/>
                    <a:pt x="30536" y="1039"/>
                    <a:pt x="30395" y="1273"/>
                  </a:cubicBezTo>
                  <a:cubicBezTo>
                    <a:pt x="30254" y="1508"/>
                    <a:pt x="30184" y="1832"/>
                    <a:pt x="30184" y="2247"/>
                  </a:cubicBezTo>
                  <a:cubicBezTo>
                    <a:pt x="30184" y="2660"/>
                    <a:pt x="30254" y="2984"/>
                    <a:pt x="30395" y="3219"/>
                  </a:cubicBezTo>
                  <a:cubicBezTo>
                    <a:pt x="30536" y="3454"/>
                    <a:pt x="30731" y="3572"/>
                    <a:pt x="30980" y="3572"/>
                  </a:cubicBezTo>
                  <a:cubicBezTo>
                    <a:pt x="31228" y="3572"/>
                    <a:pt x="31423" y="3454"/>
                    <a:pt x="31565" y="3219"/>
                  </a:cubicBezTo>
                  <a:cubicBezTo>
                    <a:pt x="31706" y="2984"/>
                    <a:pt x="31777" y="2660"/>
                    <a:pt x="31777" y="2247"/>
                  </a:cubicBezTo>
                  <a:cubicBezTo>
                    <a:pt x="31777" y="1832"/>
                    <a:pt x="31706" y="1508"/>
                    <a:pt x="31565" y="1273"/>
                  </a:cubicBezTo>
                  <a:cubicBezTo>
                    <a:pt x="31423" y="1039"/>
                    <a:pt x="31228" y="922"/>
                    <a:pt x="30980" y="922"/>
                  </a:cubicBezTo>
                  <a:close/>
                  <a:moveTo>
                    <a:pt x="27412" y="983"/>
                  </a:moveTo>
                  <a:lnTo>
                    <a:pt x="27412" y="3552"/>
                  </a:lnTo>
                  <a:cubicBezTo>
                    <a:pt x="27412" y="3781"/>
                    <a:pt x="27392" y="3933"/>
                    <a:pt x="27353" y="4006"/>
                  </a:cubicBezTo>
                  <a:cubicBezTo>
                    <a:pt x="27314" y="4078"/>
                    <a:pt x="27240" y="4115"/>
                    <a:pt x="27131" y="4115"/>
                  </a:cubicBezTo>
                  <a:lnTo>
                    <a:pt x="27056" y="4115"/>
                  </a:lnTo>
                  <a:lnTo>
                    <a:pt x="27056" y="4466"/>
                  </a:lnTo>
                  <a:lnTo>
                    <a:pt x="27164" y="4466"/>
                  </a:lnTo>
                  <a:cubicBezTo>
                    <a:pt x="27351" y="4466"/>
                    <a:pt x="27487" y="4394"/>
                    <a:pt x="27571" y="4250"/>
                  </a:cubicBezTo>
                  <a:cubicBezTo>
                    <a:pt x="27655" y="4106"/>
                    <a:pt x="27697" y="3873"/>
                    <a:pt x="27697" y="3552"/>
                  </a:cubicBezTo>
                  <a:lnTo>
                    <a:pt x="27697" y="9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2" name="Shape 862"/>
            <p:cNvSpPr/>
            <p:nvPr/>
          </p:nvSpPr>
          <p:spPr>
            <a:xfrm>
              <a:off x="2171900" y="2112975"/>
              <a:ext cx="44650" cy="64925"/>
            </a:xfrm>
            <a:custGeom>
              <a:pathLst>
                <a:path extrusionOk="0" h="2597" w="1786">
                  <a:moveTo>
                    <a:pt x="0" y="0"/>
                  </a:moveTo>
                  <a:lnTo>
                    <a:pt x="0" y="2596"/>
                  </a:lnTo>
                  <a:lnTo>
                    <a:pt x="1785" y="2596"/>
                  </a:lnTo>
                  <a:lnTo>
                    <a:pt x="1785" y="0"/>
                  </a:lnTo>
                  <a:close/>
                </a:path>
              </a:pathLst>
            </a:custGeom>
            <a:solidFill>
              <a:srgbClr val="3366FF"/>
            </a:solidFill>
            <a:ln cap="rnd" cmpd="sng" w="49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3" name="Shape 863"/>
            <p:cNvSpPr/>
            <p:nvPr/>
          </p:nvSpPr>
          <p:spPr>
            <a:xfrm>
              <a:off x="2245775" y="2100025"/>
              <a:ext cx="870700" cy="116300"/>
            </a:xfrm>
            <a:custGeom>
              <a:pathLst>
                <a:path extrusionOk="0" h="4652" w="34828">
                  <a:moveTo>
                    <a:pt x="15761" y="185"/>
                  </a:moveTo>
                  <a:lnTo>
                    <a:pt x="15761" y="710"/>
                  </a:lnTo>
                  <a:lnTo>
                    <a:pt x="16046" y="710"/>
                  </a:lnTo>
                  <a:lnTo>
                    <a:pt x="16046" y="185"/>
                  </a:lnTo>
                  <a:close/>
                  <a:moveTo>
                    <a:pt x="12639" y="0"/>
                  </a:moveTo>
                  <a:lnTo>
                    <a:pt x="12205" y="847"/>
                  </a:lnTo>
                  <a:lnTo>
                    <a:pt x="12442" y="847"/>
                  </a:lnTo>
                  <a:lnTo>
                    <a:pt x="12947" y="0"/>
                  </a:lnTo>
                  <a:close/>
                  <a:moveTo>
                    <a:pt x="19734" y="0"/>
                  </a:moveTo>
                  <a:lnTo>
                    <a:pt x="19300" y="847"/>
                  </a:lnTo>
                  <a:lnTo>
                    <a:pt x="19537" y="847"/>
                  </a:lnTo>
                  <a:lnTo>
                    <a:pt x="20042" y="0"/>
                  </a:lnTo>
                  <a:close/>
                  <a:moveTo>
                    <a:pt x="28234" y="0"/>
                  </a:moveTo>
                  <a:lnTo>
                    <a:pt x="27800" y="847"/>
                  </a:lnTo>
                  <a:lnTo>
                    <a:pt x="28037" y="847"/>
                  </a:lnTo>
                  <a:lnTo>
                    <a:pt x="28542" y="0"/>
                  </a:lnTo>
                  <a:close/>
                  <a:moveTo>
                    <a:pt x="14402" y="1454"/>
                  </a:moveTo>
                  <a:cubicBezTo>
                    <a:pt x="14556" y="1454"/>
                    <a:pt x="14676" y="1536"/>
                    <a:pt x="14761" y="1702"/>
                  </a:cubicBezTo>
                  <a:cubicBezTo>
                    <a:pt x="14846" y="1867"/>
                    <a:pt x="14889" y="2100"/>
                    <a:pt x="14889" y="2400"/>
                  </a:cubicBezTo>
                  <a:cubicBezTo>
                    <a:pt x="14889" y="2699"/>
                    <a:pt x="14846" y="2931"/>
                    <a:pt x="14761" y="3096"/>
                  </a:cubicBezTo>
                  <a:cubicBezTo>
                    <a:pt x="14676" y="3262"/>
                    <a:pt x="14556" y="3344"/>
                    <a:pt x="14402" y="3344"/>
                  </a:cubicBezTo>
                  <a:cubicBezTo>
                    <a:pt x="14249" y="3344"/>
                    <a:pt x="14130" y="3262"/>
                    <a:pt x="14045" y="3096"/>
                  </a:cubicBezTo>
                  <a:cubicBezTo>
                    <a:pt x="13960" y="2931"/>
                    <a:pt x="13917" y="2699"/>
                    <a:pt x="13917" y="2400"/>
                  </a:cubicBezTo>
                  <a:cubicBezTo>
                    <a:pt x="13917" y="2100"/>
                    <a:pt x="13960" y="1867"/>
                    <a:pt x="14045" y="1702"/>
                  </a:cubicBezTo>
                  <a:cubicBezTo>
                    <a:pt x="14130" y="1536"/>
                    <a:pt x="14249" y="1454"/>
                    <a:pt x="14402" y="1454"/>
                  </a:cubicBezTo>
                  <a:close/>
                  <a:moveTo>
                    <a:pt x="29997" y="1454"/>
                  </a:moveTo>
                  <a:cubicBezTo>
                    <a:pt x="30151" y="1454"/>
                    <a:pt x="30271" y="1536"/>
                    <a:pt x="30356" y="1702"/>
                  </a:cubicBezTo>
                  <a:cubicBezTo>
                    <a:pt x="30441" y="1867"/>
                    <a:pt x="30484" y="2100"/>
                    <a:pt x="30484" y="2400"/>
                  </a:cubicBezTo>
                  <a:cubicBezTo>
                    <a:pt x="30484" y="2699"/>
                    <a:pt x="30441" y="2931"/>
                    <a:pt x="30356" y="3096"/>
                  </a:cubicBezTo>
                  <a:cubicBezTo>
                    <a:pt x="30271" y="3262"/>
                    <a:pt x="30151" y="3344"/>
                    <a:pt x="29997" y="3344"/>
                  </a:cubicBezTo>
                  <a:cubicBezTo>
                    <a:pt x="29844" y="3344"/>
                    <a:pt x="29725" y="3262"/>
                    <a:pt x="29640" y="3096"/>
                  </a:cubicBezTo>
                  <a:cubicBezTo>
                    <a:pt x="29555" y="2931"/>
                    <a:pt x="29512" y="2699"/>
                    <a:pt x="29512" y="2400"/>
                  </a:cubicBezTo>
                  <a:cubicBezTo>
                    <a:pt x="29512" y="2100"/>
                    <a:pt x="29555" y="1867"/>
                    <a:pt x="29640" y="1702"/>
                  </a:cubicBezTo>
                  <a:cubicBezTo>
                    <a:pt x="29725" y="1536"/>
                    <a:pt x="29844" y="1454"/>
                    <a:pt x="29997" y="1454"/>
                  </a:cubicBezTo>
                  <a:close/>
                  <a:moveTo>
                    <a:pt x="32028" y="1458"/>
                  </a:moveTo>
                  <a:cubicBezTo>
                    <a:pt x="32180" y="1458"/>
                    <a:pt x="32301" y="1546"/>
                    <a:pt x="32389" y="1721"/>
                  </a:cubicBezTo>
                  <a:cubicBezTo>
                    <a:pt x="32478" y="1896"/>
                    <a:pt x="32523" y="2133"/>
                    <a:pt x="32523" y="2432"/>
                  </a:cubicBezTo>
                  <a:cubicBezTo>
                    <a:pt x="32523" y="2732"/>
                    <a:pt x="32478" y="2969"/>
                    <a:pt x="32389" y="3144"/>
                  </a:cubicBezTo>
                  <a:cubicBezTo>
                    <a:pt x="32301" y="3318"/>
                    <a:pt x="32180" y="3405"/>
                    <a:pt x="32028" y="3405"/>
                  </a:cubicBezTo>
                  <a:cubicBezTo>
                    <a:pt x="31874" y="3405"/>
                    <a:pt x="31753" y="3318"/>
                    <a:pt x="31665" y="3145"/>
                  </a:cubicBezTo>
                  <a:cubicBezTo>
                    <a:pt x="31577" y="2971"/>
                    <a:pt x="31533" y="2734"/>
                    <a:pt x="31533" y="2432"/>
                  </a:cubicBezTo>
                  <a:cubicBezTo>
                    <a:pt x="31533" y="2130"/>
                    <a:pt x="31577" y="1892"/>
                    <a:pt x="31666" y="1718"/>
                  </a:cubicBezTo>
                  <a:cubicBezTo>
                    <a:pt x="31755" y="1545"/>
                    <a:pt x="31876" y="1458"/>
                    <a:pt x="32028" y="1458"/>
                  </a:cubicBezTo>
                  <a:close/>
                  <a:moveTo>
                    <a:pt x="3652" y="2423"/>
                  </a:moveTo>
                  <a:lnTo>
                    <a:pt x="3652" y="2515"/>
                  </a:lnTo>
                  <a:cubicBezTo>
                    <a:pt x="3652" y="2785"/>
                    <a:pt x="3604" y="3002"/>
                    <a:pt x="3509" y="3165"/>
                  </a:cubicBezTo>
                  <a:cubicBezTo>
                    <a:pt x="3413" y="3328"/>
                    <a:pt x="3286" y="3410"/>
                    <a:pt x="3128" y="3410"/>
                  </a:cubicBezTo>
                  <a:cubicBezTo>
                    <a:pt x="3014" y="3410"/>
                    <a:pt x="2923" y="3366"/>
                    <a:pt x="2857" y="3280"/>
                  </a:cubicBezTo>
                  <a:cubicBezTo>
                    <a:pt x="2790" y="3194"/>
                    <a:pt x="2757" y="3077"/>
                    <a:pt x="2757" y="2930"/>
                  </a:cubicBezTo>
                  <a:cubicBezTo>
                    <a:pt x="2757" y="2745"/>
                    <a:pt x="2801" y="2614"/>
                    <a:pt x="2890" y="2538"/>
                  </a:cubicBezTo>
                  <a:cubicBezTo>
                    <a:pt x="2979" y="2461"/>
                    <a:pt x="3138" y="2423"/>
                    <a:pt x="3369" y="2423"/>
                  </a:cubicBezTo>
                  <a:close/>
                  <a:moveTo>
                    <a:pt x="6845" y="1454"/>
                  </a:moveTo>
                  <a:cubicBezTo>
                    <a:pt x="6996" y="1454"/>
                    <a:pt x="7115" y="1540"/>
                    <a:pt x="7202" y="1714"/>
                  </a:cubicBezTo>
                  <a:cubicBezTo>
                    <a:pt x="7288" y="1887"/>
                    <a:pt x="7332" y="2127"/>
                    <a:pt x="7332" y="2432"/>
                  </a:cubicBezTo>
                  <a:cubicBezTo>
                    <a:pt x="7332" y="2737"/>
                    <a:pt x="7288" y="2976"/>
                    <a:pt x="7202" y="3149"/>
                  </a:cubicBezTo>
                  <a:cubicBezTo>
                    <a:pt x="7115" y="3323"/>
                    <a:pt x="6996" y="3410"/>
                    <a:pt x="6845" y="3410"/>
                  </a:cubicBezTo>
                  <a:cubicBezTo>
                    <a:pt x="6695" y="3410"/>
                    <a:pt x="6576" y="3323"/>
                    <a:pt x="6490" y="3149"/>
                  </a:cubicBezTo>
                  <a:cubicBezTo>
                    <a:pt x="6403" y="2976"/>
                    <a:pt x="6360" y="2737"/>
                    <a:pt x="6360" y="2432"/>
                  </a:cubicBezTo>
                  <a:cubicBezTo>
                    <a:pt x="6360" y="2127"/>
                    <a:pt x="6403" y="1887"/>
                    <a:pt x="6490" y="1714"/>
                  </a:cubicBezTo>
                  <a:cubicBezTo>
                    <a:pt x="6576" y="1540"/>
                    <a:pt x="6695" y="1454"/>
                    <a:pt x="6845" y="1454"/>
                  </a:cubicBezTo>
                  <a:close/>
                  <a:moveTo>
                    <a:pt x="9276" y="2423"/>
                  </a:moveTo>
                  <a:lnTo>
                    <a:pt x="9276" y="2515"/>
                  </a:lnTo>
                  <a:cubicBezTo>
                    <a:pt x="9276" y="2785"/>
                    <a:pt x="9228" y="3002"/>
                    <a:pt x="9133" y="3165"/>
                  </a:cubicBezTo>
                  <a:cubicBezTo>
                    <a:pt x="9037" y="3328"/>
                    <a:pt x="8910" y="3410"/>
                    <a:pt x="8752" y="3410"/>
                  </a:cubicBezTo>
                  <a:cubicBezTo>
                    <a:pt x="8638" y="3410"/>
                    <a:pt x="8547" y="3366"/>
                    <a:pt x="8481" y="3280"/>
                  </a:cubicBezTo>
                  <a:cubicBezTo>
                    <a:pt x="8414" y="3194"/>
                    <a:pt x="8381" y="3077"/>
                    <a:pt x="8381" y="2930"/>
                  </a:cubicBezTo>
                  <a:cubicBezTo>
                    <a:pt x="8381" y="2745"/>
                    <a:pt x="8425" y="2614"/>
                    <a:pt x="8514" y="2538"/>
                  </a:cubicBezTo>
                  <a:cubicBezTo>
                    <a:pt x="8603" y="2461"/>
                    <a:pt x="8762" y="2423"/>
                    <a:pt x="8993" y="2423"/>
                  </a:cubicBezTo>
                  <a:close/>
                  <a:moveTo>
                    <a:pt x="12874" y="2423"/>
                  </a:moveTo>
                  <a:lnTo>
                    <a:pt x="12874" y="2515"/>
                  </a:lnTo>
                  <a:cubicBezTo>
                    <a:pt x="12874" y="2785"/>
                    <a:pt x="12826" y="3002"/>
                    <a:pt x="12731" y="3165"/>
                  </a:cubicBezTo>
                  <a:cubicBezTo>
                    <a:pt x="12635" y="3328"/>
                    <a:pt x="12508" y="3410"/>
                    <a:pt x="12350" y="3410"/>
                  </a:cubicBezTo>
                  <a:cubicBezTo>
                    <a:pt x="12236" y="3410"/>
                    <a:pt x="12145" y="3366"/>
                    <a:pt x="12078" y="3280"/>
                  </a:cubicBezTo>
                  <a:cubicBezTo>
                    <a:pt x="12012" y="3194"/>
                    <a:pt x="11979" y="3077"/>
                    <a:pt x="11979" y="2930"/>
                  </a:cubicBezTo>
                  <a:cubicBezTo>
                    <a:pt x="11979" y="2745"/>
                    <a:pt x="12023" y="2614"/>
                    <a:pt x="12112" y="2538"/>
                  </a:cubicBezTo>
                  <a:cubicBezTo>
                    <a:pt x="12201" y="2461"/>
                    <a:pt x="12360" y="2423"/>
                    <a:pt x="12591" y="2423"/>
                  </a:cubicBezTo>
                  <a:close/>
                  <a:moveTo>
                    <a:pt x="19969" y="2423"/>
                  </a:moveTo>
                  <a:lnTo>
                    <a:pt x="19969" y="2515"/>
                  </a:lnTo>
                  <a:cubicBezTo>
                    <a:pt x="19969" y="2785"/>
                    <a:pt x="19921" y="3002"/>
                    <a:pt x="19826" y="3165"/>
                  </a:cubicBezTo>
                  <a:cubicBezTo>
                    <a:pt x="19730" y="3328"/>
                    <a:pt x="19603" y="3410"/>
                    <a:pt x="19445" y="3410"/>
                  </a:cubicBezTo>
                  <a:cubicBezTo>
                    <a:pt x="19331" y="3410"/>
                    <a:pt x="19240" y="3366"/>
                    <a:pt x="19174" y="3280"/>
                  </a:cubicBezTo>
                  <a:cubicBezTo>
                    <a:pt x="19107" y="3194"/>
                    <a:pt x="19074" y="3077"/>
                    <a:pt x="19074" y="2930"/>
                  </a:cubicBezTo>
                  <a:cubicBezTo>
                    <a:pt x="19074" y="2745"/>
                    <a:pt x="19118" y="2614"/>
                    <a:pt x="19207" y="2538"/>
                  </a:cubicBezTo>
                  <a:cubicBezTo>
                    <a:pt x="19296" y="2461"/>
                    <a:pt x="19455" y="2423"/>
                    <a:pt x="19686" y="2423"/>
                  </a:cubicBezTo>
                  <a:close/>
                  <a:moveTo>
                    <a:pt x="24871" y="2423"/>
                  </a:moveTo>
                  <a:lnTo>
                    <a:pt x="24871" y="2515"/>
                  </a:lnTo>
                  <a:cubicBezTo>
                    <a:pt x="24871" y="2785"/>
                    <a:pt x="24823" y="3002"/>
                    <a:pt x="24728" y="3165"/>
                  </a:cubicBezTo>
                  <a:cubicBezTo>
                    <a:pt x="24632" y="3328"/>
                    <a:pt x="24505" y="3410"/>
                    <a:pt x="24347" y="3410"/>
                  </a:cubicBezTo>
                  <a:cubicBezTo>
                    <a:pt x="24233" y="3410"/>
                    <a:pt x="24142" y="3366"/>
                    <a:pt x="24076" y="3280"/>
                  </a:cubicBezTo>
                  <a:cubicBezTo>
                    <a:pt x="24009" y="3194"/>
                    <a:pt x="23976" y="3077"/>
                    <a:pt x="23976" y="2930"/>
                  </a:cubicBezTo>
                  <a:cubicBezTo>
                    <a:pt x="23976" y="2745"/>
                    <a:pt x="24020" y="2614"/>
                    <a:pt x="24109" y="2538"/>
                  </a:cubicBezTo>
                  <a:cubicBezTo>
                    <a:pt x="24198" y="2461"/>
                    <a:pt x="24357" y="2423"/>
                    <a:pt x="24588" y="2423"/>
                  </a:cubicBezTo>
                  <a:close/>
                  <a:moveTo>
                    <a:pt x="28469" y="2423"/>
                  </a:moveTo>
                  <a:lnTo>
                    <a:pt x="28469" y="2515"/>
                  </a:lnTo>
                  <a:cubicBezTo>
                    <a:pt x="28469" y="2785"/>
                    <a:pt x="28421" y="3002"/>
                    <a:pt x="28326" y="3165"/>
                  </a:cubicBezTo>
                  <a:cubicBezTo>
                    <a:pt x="28230" y="3328"/>
                    <a:pt x="28103" y="3410"/>
                    <a:pt x="27945" y="3410"/>
                  </a:cubicBezTo>
                  <a:cubicBezTo>
                    <a:pt x="27831" y="3410"/>
                    <a:pt x="27740" y="3366"/>
                    <a:pt x="27674" y="3280"/>
                  </a:cubicBezTo>
                  <a:cubicBezTo>
                    <a:pt x="27607" y="3194"/>
                    <a:pt x="27574" y="3077"/>
                    <a:pt x="27574" y="2930"/>
                  </a:cubicBezTo>
                  <a:cubicBezTo>
                    <a:pt x="27574" y="2745"/>
                    <a:pt x="27618" y="2614"/>
                    <a:pt x="27707" y="2538"/>
                  </a:cubicBezTo>
                  <a:cubicBezTo>
                    <a:pt x="27796" y="2461"/>
                    <a:pt x="27955" y="2423"/>
                    <a:pt x="28186" y="2423"/>
                  </a:cubicBezTo>
                  <a:close/>
                  <a:moveTo>
                    <a:pt x="4401" y="1167"/>
                  </a:moveTo>
                  <a:lnTo>
                    <a:pt x="4401" y="1499"/>
                  </a:lnTo>
                  <a:lnTo>
                    <a:pt x="5434" y="1499"/>
                  </a:lnTo>
                  <a:lnTo>
                    <a:pt x="4362" y="3313"/>
                  </a:lnTo>
                  <a:lnTo>
                    <a:pt x="4362" y="3691"/>
                  </a:lnTo>
                  <a:lnTo>
                    <a:pt x="5755" y="3691"/>
                  </a:lnTo>
                  <a:lnTo>
                    <a:pt x="5755" y="3360"/>
                  </a:lnTo>
                  <a:lnTo>
                    <a:pt x="4683" y="3360"/>
                  </a:lnTo>
                  <a:lnTo>
                    <a:pt x="5755" y="1546"/>
                  </a:lnTo>
                  <a:lnTo>
                    <a:pt x="5755" y="1167"/>
                  </a:lnTo>
                  <a:close/>
                  <a:moveTo>
                    <a:pt x="15761" y="1167"/>
                  </a:moveTo>
                  <a:lnTo>
                    <a:pt x="15761" y="3691"/>
                  </a:lnTo>
                  <a:lnTo>
                    <a:pt x="16046" y="3691"/>
                  </a:lnTo>
                  <a:lnTo>
                    <a:pt x="16046" y="1167"/>
                  </a:lnTo>
                  <a:close/>
                  <a:moveTo>
                    <a:pt x="17647" y="451"/>
                  </a:moveTo>
                  <a:lnTo>
                    <a:pt x="17647" y="1167"/>
                  </a:lnTo>
                  <a:lnTo>
                    <a:pt x="17438" y="1167"/>
                  </a:lnTo>
                  <a:lnTo>
                    <a:pt x="17438" y="1490"/>
                  </a:lnTo>
                  <a:lnTo>
                    <a:pt x="17647" y="1490"/>
                  </a:lnTo>
                  <a:lnTo>
                    <a:pt x="17647" y="2860"/>
                  </a:lnTo>
                  <a:cubicBezTo>
                    <a:pt x="17647" y="3175"/>
                    <a:pt x="17689" y="3393"/>
                    <a:pt x="17773" y="3512"/>
                  </a:cubicBezTo>
                  <a:cubicBezTo>
                    <a:pt x="17856" y="3632"/>
                    <a:pt x="18008" y="3691"/>
                    <a:pt x="18228" y="3691"/>
                  </a:cubicBezTo>
                  <a:lnTo>
                    <a:pt x="18521" y="3691"/>
                  </a:lnTo>
                  <a:lnTo>
                    <a:pt x="18521" y="3344"/>
                  </a:lnTo>
                  <a:lnTo>
                    <a:pt x="18228" y="3344"/>
                  </a:lnTo>
                  <a:cubicBezTo>
                    <a:pt x="18110" y="3344"/>
                    <a:pt x="18031" y="3315"/>
                    <a:pt x="17992" y="3256"/>
                  </a:cubicBezTo>
                  <a:cubicBezTo>
                    <a:pt x="17953" y="3198"/>
                    <a:pt x="17934" y="3066"/>
                    <a:pt x="17934" y="2860"/>
                  </a:cubicBezTo>
                  <a:lnTo>
                    <a:pt x="17934" y="1490"/>
                  </a:lnTo>
                  <a:lnTo>
                    <a:pt x="18521" y="1490"/>
                  </a:lnTo>
                  <a:lnTo>
                    <a:pt x="18521" y="1167"/>
                  </a:lnTo>
                  <a:lnTo>
                    <a:pt x="17934" y="1167"/>
                  </a:lnTo>
                  <a:lnTo>
                    <a:pt x="17934" y="451"/>
                  </a:lnTo>
                  <a:close/>
                  <a:moveTo>
                    <a:pt x="21702" y="1107"/>
                  </a:moveTo>
                  <a:cubicBezTo>
                    <a:pt x="21564" y="1107"/>
                    <a:pt x="21448" y="1144"/>
                    <a:pt x="21352" y="1218"/>
                  </a:cubicBezTo>
                  <a:cubicBezTo>
                    <a:pt x="21256" y="1293"/>
                    <a:pt x="21178" y="1406"/>
                    <a:pt x="21118" y="1560"/>
                  </a:cubicBezTo>
                  <a:lnTo>
                    <a:pt x="21118" y="1167"/>
                  </a:lnTo>
                  <a:lnTo>
                    <a:pt x="20831" y="1167"/>
                  </a:lnTo>
                  <a:lnTo>
                    <a:pt x="20831" y="3691"/>
                  </a:lnTo>
                  <a:lnTo>
                    <a:pt x="21118" y="3691"/>
                  </a:lnTo>
                  <a:lnTo>
                    <a:pt x="21118" y="2362"/>
                  </a:lnTo>
                  <a:cubicBezTo>
                    <a:pt x="21118" y="2076"/>
                    <a:pt x="21161" y="1857"/>
                    <a:pt x="21247" y="1705"/>
                  </a:cubicBezTo>
                  <a:cubicBezTo>
                    <a:pt x="21333" y="1552"/>
                    <a:pt x="21457" y="1476"/>
                    <a:pt x="21618" y="1476"/>
                  </a:cubicBezTo>
                  <a:cubicBezTo>
                    <a:pt x="21664" y="1476"/>
                    <a:pt x="21705" y="1483"/>
                    <a:pt x="21743" y="1495"/>
                  </a:cubicBezTo>
                  <a:cubicBezTo>
                    <a:pt x="21781" y="1508"/>
                    <a:pt x="21815" y="1528"/>
                    <a:pt x="21848" y="1555"/>
                  </a:cubicBezTo>
                  <a:lnTo>
                    <a:pt x="21846" y="1129"/>
                  </a:lnTo>
                  <a:cubicBezTo>
                    <a:pt x="21817" y="1122"/>
                    <a:pt x="21791" y="1116"/>
                    <a:pt x="21767" y="1112"/>
                  </a:cubicBezTo>
                  <a:cubicBezTo>
                    <a:pt x="21743" y="1109"/>
                    <a:pt x="21722" y="1107"/>
                    <a:pt x="21702" y="1107"/>
                  </a:cubicBezTo>
                  <a:close/>
                  <a:moveTo>
                    <a:pt x="33287" y="185"/>
                  </a:moveTo>
                  <a:lnTo>
                    <a:pt x="33287" y="3691"/>
                  </a:lnTo>
                  <a:lnTo>
                    <a:pt x="33574" y="3691"/>
                  </a:lnTo>
                  <a:lnTo>
                    <a:pt x="33574" y="2459"/>
                  </a:lnTo>
                  <a:lnTo>
                    <a:pt x="34455" y="3691"/>
                  </a:lnTo>
                  <a:lnTo>
                    <a:pt x="34827" y="3691"/>
                  </a:lnTo>
                  <a:lnTo>
                    <a:pt x="33868" y="2348"/>
                  </a:lnTo>
                  <a:lnTo>
                    <a:pt x="34788" y="1167"/>
                  </a:lnTo>
                  <a:lnTo>
                    <a:pt x="34424" y="1167"/>
                  </a:lnTo>
                  <a:lnTo>
                    <a:pt x="33574" y="2256"/>
                  </a:lnTo>
                  <a:lnTo>
                    <a:pt x="33574" y="185"/>
                  </a:lnTo>
                  <a:close/>
                  <a:moveTo>
                    <a:pt x="1154" y="266"/>
                  </a:moveTo>
                  <a:cubicBezTo>
                    <a:pt x="793" y="266"/>
                    <a:pt x="510" y="420"/>
                    <a:pt x="306" y="727"/>
                  </a:cubicBezTo>
                  <a:cubicBezTo>
                    <a:pt x="102" y="1034"/>
                    <a:pt x="0" y="1463"/>
                    <a:pt x="0" y="2013"/>
                  </a:cubicBezTo>
                  <a:cubicBezTo>
                    <a:pt x="0" y="2561"/>
                    <a:pt x="102" y="2989"/>
                    <a:pt x="306" y="3296"/>
                  </a:cubicBezTo>
                  <a:cubicBezTo>
                    <a:pt x="510" y="3603"/>
                    <a:pt x="793" y="3757"/>
                    <a:pt x="1154" y="3757"/>
                  </a:cubicBezTo>
                  <a:cubicBezTo>
                    <a:pt x="1320" y="3757"/>
                    <a:pt x="1475" y="3725"/>
                    <a:pt x="1621" y="3661"/>
                  </a:cubicBezTo>
                  <a:cubicBezTo>
                    <a:pt x="1766" y="3597"/>
                    <a:pt x="1900" y="3503"/>
                    <a:pt x="2021" y="3378"/>
                  </a:cubicBezTo>
                  <a:lnTo>
                    <a:pt x="2021" y="1934"/>
                  </a:lnTo>
                  <a:lnTo>
                    <a:pt x="1199" y="1934"/>
                  </a:lnTo>
                  <a:lnTo>
                    <a:pt x="1199" y="2308"/>
                  </a:lnTo>
                  <a:lnTo>
                    <a:pt x="1711" y="2308"/>
                  </a:lnTo>
                  <a:lnTo>
                    <a:pt x="1711" y="3211"/>
                  </a:lnTo>
                  <a:cubicBezTo>
                    <a:pt x="1641" y="3270"/>
                    <a:pt x="1563" y="3313"/>
                    <a:pt x="1477" y="3341"/>
                  </a:cubicBezTo>
                  <a:cubicBezTo>
                    <a:pt x="1390" y="3369"/>
                    <a:pt x="1291" y="3383"/>
                    <a:pt x="1181" y="3383"/>
                  </a:cubicBezTo>
                  <a:cubicBezTo>
                    <a:pt x="898" y="3383"/>
                    <a:pt x="685" y="3268"/>
                    <a:pt x="543" y="3038"/>
                  </a:cubicBezTo>
                  <a:cubicBezTo>
                    <a:pt x="401" y="2808"/>
                    <a:pt x="330" y="2466"/>
                    <a:pt x="330" y="2013"/>
                  </a:cubicBezTo>
                  <a:cubicBezTo>
                    <a:pt x="330" y="1557"/>
                    <a:pt x="401" y="1215"/>
                    <a:pt x="543" y="985"/>
                  </a:cubicBezTo>
                  <a:cubicBezTo>
                    <a:pt x="685" y="755"/>
                    <a:pt x="898" y="640"/>
                    <a:pt x="1181" y="640"/>
                  </a:cubicBezTo>
                  <a:cubicBezTo>
                    <a:pt x="1324" y="640"/>
                    <a:pt x="1461" y="676"/>
                    <a:pt x="1591" y="748"/>
                  </a:cubicBezTo>
                  <a:cubicBezTo>
                    <a:pt x="1721" y="820"/>
                    <a:pt x="1844" y="928"/>
                    <a:pt x="1960" y="1071"/>
                  </a:cubicBezTo>
                  <a:lnTo>
                    <a:pt x="1960" y="586"/>
                  </a:lnTo>
                  <a:cubicBezTo>
                    <a:pt x="1845" y="481"/>
                    <a:pt x="1720" y="401"/>
                    <a:pt x="1584" y="347"/>
                  </a:cubicBezTo>
                  <a:cubicBezTo>
                    <a:pt x="1449" y="293"/>
                    <a:pt x="1305" y="266"/>
                    <a:pt x="1154" y="266"/>
                  </a:cubicBezTo>
                  <a:close/>
                  <a:moveTo>
                    <a:pt x="3189" y="1107"/>
                  </a:moveTo>
                  <a:cubicBezTo>
                    <a:pt x="3096" y="1107"/>
                    <a:pt x="3000" y="1121"/>
                    <a:pt x="2902" y="1151"/>
                  </a:cubicBezTo>
                  <a:cubicBezTo>
                    <a:pt x="2804" y="1180"/>
                    <a:pt x="2703" y="1224"/>
                    <a:pt x="2599" y="1282"/>
                  </a:cubicBezTo>
                  <a:lnTo>
                    <a:pt x="2599" y="1665"/>
                  </a:lnTo>
                  <a:cubicBezTo>
                    <a:pt x="2685" y="1596"/>
                    <a:pt x="2776" y="1545"/>
                    <a:pt x="2870" y="1510"/>
                  </a:cubicBezTo>
                  <a:cubicBezTo>
                    <a:pt x="2964" y="1475"/>
                    <a:pt x="3060" y="1458"/>
                    <a:pt x="3159" y="1458"/>
                  </a:cubicBezTo>
                  <a:cubicBezTo>
                    <a:pt x="3315" y="1458"/>
                    <a:pt x="3437" y="1510"/>
                    <a:pt x="3523" y="1615"/>
                  </a:cubicBezTo>
                  <a:cubicBezTo>
                    <a:pt x="3609" y="1719"/>
                    <a:pt x="3652" y="1867"/>
                    <a:pt x="3652" y="2058"/>
                  </a:cubicBezTo>
                  <a:lnTo>
                    <a:pt x="3652" y="2098"/>
                  </a:lnTo>
                  <a:lnTo>
                    <a:pt x="3252" y="2098"/>
                  </a:lnTo>
                  <a:cubicBezTo>
                    <a:pt x="2993" y="2098"/>
                    <a:pt x="2798" y="2170"/>
                    <a:pt x="2667" y="2314"/>
                  </a:cubicBezTo>
                  <a:cubicBezTo>
                    <a:pt x="2537" y="2459"/>
                    <a:pt x="2471" y="2673"/>
                    <a:pt x="2471" y="2957"/>
                  </a:cubicBezTo>
                  <a:cubicBezTo>
                    <a:pt x="2471" y="3200"/>
                    <a:pt x="2524" y="3394"/>
                    <a:pt x="2629" y="3539"/>
                  </a:cubicBezTo>
                  <a:cubicBezTo>
                    <a:pt x="2734" y="3684"/>
                    <a:pt x="2875" y="3757"/>
                    <a:pt x="3053" y="3757"/>
                  </a:cubicBezTo>
                  <a:cubicBezTo>
                    <a:pt x="3193" y="3757"/>
                    <a:pt x="3312" y="3720"/>
                    <a:pt x="3409" y="3647"/>
                  </a:cubicBezTo>
                  <a:cubicBezTo>
                    <a:pt x="3506" y="3575"/>
                    <a:pt x="3587" y="3461"/>
                    <a:pt x="3652" y="3308"/>
                  </a:cubicBezTo>
                  <a:lnTo>
                    <a:pt x="3652" y="3691"/>
                  </a:lnTo>
                  <a:lnTo>
                    <a:pt x="3937" y="3691"/>
                  </a:lnTo>
                  <a:lnTo>
                    <a:pt x="3937" y="2251"/>
                  </a:lnTo>
                  <a:cubicBezTo>
                    <a:pt x="3937" y="1867"/>
                    <a:pt x="3875" y="1580"/>
                    <a:pt x="3751" y="1391"/>
                  </a:cubicBezTo>
                  <a:cubicBezTo>
                    <a:pt x="3627" y="1201"/>
                    <a:pt x="3440" y="1107"/>
                    <a:pt x="3189" y="1107"/>
                  </a:cubicBezTo>
                  <a:close/>
                  <a:moveTo>
                    <a:pt x="7332" y="185"/>
                  </a:moveTo>
                  <a:lnTo>
                    <a:pt x="7332" y="1551"/>
                  </a:lnTo>
                  <a:cubicBezTo>
                    <a:pt x="7272" y="1400"/>
                    <a:pt x="7196" y="1289"/>
                    <a:pt x="7105" y="1216"/>
                  </a:cubicBezTo>
                  <a:cubicBezTo>
                    <a:pt x="7013" y="1143"/>
                    <a:pt x="6904" y="1107"/>
                    <a:pt x="6776" y="1107"/>
                  </a:cubicBezTo>
                  <a:cubicBezTo>
                    <a:pt x="6566" y="1107"/>
                    <a:pt x="6395" y="1228"/>
                    <a:pt x="6264" y="1472"/>
                  </a:cubicBezTo>
                  <a:cubicBezTo>
                    <a:pt x="6132" y="1715"/>
                    <a:pt x="6066" y="2035"/>
                    <a:pt x="6066" y="2432"/>
                  </a:cubicBezTo>
                  <a:cubicBezTo>
                    <a:pt x="6066" y="2828"/>
                    <a:pt x="6132" y="3148"/>
                    <a:pt x="6264" y="3392"/>
                  </a:cubicBezTo>
                  <a:cubicBezTo>
                    <a:pt x="6395" y="3635"/>
                    <a:pt x="6566" y="3757"/>
                    <a:pt x="6776" y="3757"/>
                  </a:cubicBezTo>
                  <a:cubicBezTo>
                    <a:pt x="6904" y="3757"/>
                    <a:pt x="7013" y="3720"/>
                    <a:pt x="7105" y="3647"/>
                  </a:cubicBezTo>
                  <a:cubicBezTo>
                    <a:pt x="7196" y="3575"/>
                    <a:pt x="7272" y="3463"/>
                    <a:pt x="7332" y="3313"/>
                  </a:cubicBezTo>
                  <a:lnTo>
                    <a:pt x="7332" y="3691"/>
                  </a:lnTo>
                  <a:lnTo>
                    <a:pt x="7617" y="3691"/>
                  </a:lnTo>
                  <a:lnTo>
                    <a:pt x="7617" y="185"/>
                  </a:lnTo>
                  <a:close/>
                  <a:moveTo>
                    <a:pt x="8813" y="1107"/>
                  </a:moveTo>
                  <a:cubicBezTo>
                    <a:pt x="8720" y="1107"/>
                    <a:pt x="8624" y="1121"/>
                    <a:pt x="8526" y="1151"/>
                  </a:cubicBezTo>
                  <a:cubicBezTo>
                    <a:pt x="8428" y="1180"/>
                    <a:pt x="8327" y="1224"/>
                    <a:pt x="8223" y="1282"/>
                  </a:cubicBezTo>
                  <a:lnTo>
                    <a:pt x="8223" y="1665"/>
                  </a:lnTo>
                  <a:cubicBezTo>
                    <a:pt x="8309" y="1596"/>
                    <a:pt x="8400" y="1545"/>
                    <a:pt x="8494" y="1510"/>
                  </a:cubicBezTo>
                  <a:cubicBezTo>
                    <a:pt x="8588" y="1475"/>
                    <a:pt x="8684" y="1458"/>
                    <a:pt x="8783" y="1458"/>
                  </a:cubicBezTo>
                  <a:cubicBezTo>
                    <a:pt x="8939" y="1458"/>
                    <a:pt x="9061" y="1510"/>
                    <a:pt x="9147" y="1615"/>
                  </a:cubicBezTo>
                  <a:cubicBezTo>
                    <a:pt x="9233" y="1719"/>
                    <a:pt x="9276" y="1867"/>
                    <a:pt x="9276" y="2058"/>
                  </a:cubicBezTo>
                  <a:lnTo>
                    <a:pt x="9276" y="2098"/>
                  </a:lnTo>
                  <a:lnTo>
                    <a:pt x="8876" y="2098"/>
                  </a:lnTo>
                  <a:cubicBezTo>
                    <a:pt x="8617" y="2098"/>
                    <a:pt x="8422" y="2170"/>
                    <a:pt x="8291" y="2314"/>
                  </a:cubicBezTo>
                  <a:cubicBezTo>
                    <a:pt x="8161" y="2459"/>
                    <a:pt x="8095" y="2673"/>
                    <a:pt x="8095" y="2957"/>
                  </a:cubicBezTo>
                  <a:cubicBezTo>
                    <a:pt x="8095" y="3200"/>
                    <a:pt x="8148" y="3394"/>
                    <a:pt x="8253" y="3539"/>
                  </a:cubicBezTo>
                  <a:cubicBezTo>
                    <a:pt x="8358" y="3684"/>
                    <a:pt x="8499" y="3757"/>
                    <a:pt x="8677" y="3757"/>
                  </a:cubicBezTo>
                  <a:cubicBezTo>
                    <a:pt x="8817" y="3757"/>
                    <a:pt x="8936" y="3720"/>
                    <a:pt x="9033" y="3647"/>
                  </a:cubicBezTo>
                  <a:cubicBezTo>
                    <a:pt x="9130" y="3575"/>
                    <a:pt x="9211" y="3461"/>
                    <a:pt x="9276" y="3308"/>
                  </a:cubicBezTo>
                  <a:lnTo>
                    <a:pt x="9276" y="3691"/>
                  </a:lnTo>
                  <a:lnTo>
                    <a:pt x="9561" y="3691"/>
                  </a:lnTo>
                  <a:lnTo>
                    <a:pt x="9561" y="2251"/>
                  </a:lnTo>
                  <a:cubicBezTo>
                    <a:pt x="9561" y="1867"/>
                    <a:pt x="9499" y="1580"/>
                    <a:pt x="9375" y="1391"/>
                  </a:cubicBezTo>
                  <a:cubicBezTo>
                    <a:pt x="9251" y="1201"/>
                    <a:pt x="9064" y="1107"/>
                    <a:pt x="8813" y="1107"/>
                  </a:cubicBezTo>
                  <a:close/>
                  <a:moveTo>
                    <a:pt x="10701" y="1107"/>
                  </a:moveTo>
                  <a:cubicBezTo>
                    <a:pt x="10488" y="1107"/>
                    <a:pt x="10323" y="1171"/>
                    <a:pt x="10208" y="1300"/>
                  </a:cubicBezTo>
                  <a:cubicBezTo>
                    <a:pt x="10092" y="1430"/>
                    <a:pt x="10034" y="1613"/>
                    <a:pt x="10034" y="1850"/>
                  </a:cubicBezTo>
                  <a:cubicBezTo>
                    <a:pt x="10034" y="2046"/>
                    <a:pt x="10074" y="2199"/>
                    <a:pt x="10152" y="2311"/>
                  </a:cubicBezTo>
                  <a:cubicBezTo>
                    <a:pt x="10231" y="2423"/>
                    <a:pt x="10358" y="2506"/>
                    <a:pt x="10535" y="2560"/>
                  </a:cubicBezTo>
                  <a:lnTo>
                    <a:pt x="10634" y="2594"/>
                  </a:lnTo>
                  <a:cubicBezTo>
                    <a:pt x="10811" y="2649"/>
                    <a:pt x="10925" y="2707"/>
                    <a:pt x="10977" y="2767"/>
                  </a:cubicBezTo>
                  <a:cubicBezTo>
                    <a:pt x="11029" y="2828"/>
                    <a:pt x="11055" y="2914"/>
                    <a:pt x="11055" y="3027"/>
                  </a:cubicBezTo>
                  <a:cubicBezTo>
                    <a:pt x="11055" y="3148"/>
                    <a:pt x="11019" y="3243"/>
                    <a:pt x="10947" y="3309"/>
                  </a:cubicBezTo>
                  <a:cubicBezTo>
                    <a:pt x="10875" y="3376"/>
                    <a:pt x="10771" y="3410"/>
                    <a:pt x="10637" y="3410"/>
                  </a:cubicBezTo>
                  <a:cubicBezTo>
                    <a:pt x="10537" y="3410"/>
                    <a:pt x="10436" y="3390"/>
                    <a:pt x="10333" y="3350"/>
                  </a:cubicBezTo>
                  <a:cubicBezTo>
                    <a:pt x="10231" y="3310"/>
                    <a:pt x="10127" y="3250"/>
                    <a:pt x="10022" y="3171"/>
                  </a:cubicBezTo>
                  <a:lnTo>
                    <a:pt x="10022" y="3599"/>
                  </a:lnTo>
                  <a:cubicBezTo>
                    <a:pt x="10133" y="3652"/>
                    <a:pt x="10240" y="3691"/>
                    <a:pt x="10340" y="3717"/>
                  </a:cubicBezTo>
                  <a:cubicBezTo>
                    <a:pt x="10441" y="3744"/>
                    <a:pt x="10538" y="3757"/>
                    <a:pt x="10631" y="3757"/>
                  </a:cubicBezTo>
                  <a:cubicBezTo>
                    <a:pt x="10854" y="3757"/>
                    <a:pt x="11029" y="3688"/>
                    <a:pt x="11157" y="3552"/>
                  </a:cubicBezTo>
                  <a:cubicBezTo>
                    <a:pt x="11284" y="3415"/>
                    <a:pt x="11348" y="3229"/>
                    <a:pt x="11348" y="2995"/>
                  </a:cubicBezTo>
                  <a:cubicBezTo>
                    <a:pt x="11348" y="2789"/>
                    <a:pt x="11306" y="2629"/>
                    <a:pt x="11220" y="2514"/>
                  </a:cubicBezTo>
                  <a:cubicBezTo>
                    <a:pt x="11135" y="2399"/>
                    <a:pt x="10991" y="2310"/>
                    <a:pt x="10789" y="2247"/>
                  </a:cubicBezTo>
                  <a:lnTo>
                    <a:pt x="10691" y="2215"/>
                  </a:lnTo>
                  <a:cubicBezTo>
                    <a:pt x="10538" y="2166"/>
                    <a:pt x="10437" y="2114"/>
                    <a:pt x="10386" y="2059"/>
                  </a:cubicBezTo>
                  <a:cubicBezTo>
                    <a:pt x="10335" y="2004"/>
                    <a:pt x="10310" y="1928"/>
                    <a:pt x="10310" y="1832"/>
                  </a:cubicBezTo>
                  <a:cubicBezTo>
                    <a:pt x="10310" y="1706"/>
                    <a:pt x="10345" y="1611"/>
                    <a:pt x="10416" y="1548"/>
                  </a:cubicBezTo>
                  <a:cubicBezTo>
                    <a:pt x="10487" y="1485"/>
                    <a:pt x="10593" y="1454"/>
                    <a:pt x="10735" y="1454"/>
                  </a:cubicBezTo>
                  <a:cubicBezTo>
                    <a:pt x="10828" y="1454"/>
                    <a:pt x="10917" y="1469"/>
                    <a:pt x="11004" y="1499"/>
                  </a:cubicBezTo>
                  <a:cubicBezTo>
                    <a:pt x="11091" y="1529"/>
                    <a:pt x="11175" y="1574"/>
                    <a:pt x="11255" y="1634"/>
                  </a:cubicBezTo>
                  <a:lnTo>
                    <a:pt x="11255" y="1242"/>
                  </a:lnTo>
                  <a:cubicBezTo>
                    <a:pt x="11177" y="1197"/>
                    <a:pt x="11091" y="1163"/>
                    <a:pt x="10998" y="1140"/>
                  </a:cubicBezTo>
                  <a:cubicBezTo>
                    <a:pt x="10905" y="1118"/>
                    <a:pt x="10806" y="1107"/>
                    <a:pt x="10701" y="1107"/>
                  </a:cubicBezTo>
                  <a:close/>
                  <a:moveTo>
                    <a:pt x="12411" y="1107"/>
                  </a:moveTo>
                  <a:cubicBezTo>
                    <a:pt x="12318" y="1107"/>
                    <a:pt x="12222" y="1121"/>
                    <a:pt x="12124" y="1151"/>
                  </a:cubicBezTo>
                  <a:cubicBezTo>
                    <a:pt x="12026" y="1180"/>
                    <a:pt x="11925" y="1224"/>
                    <a:pt x="11821" y="1282"/>
                  </a:cubicBezTo>
                  <a:lnTo>
                    <a:pt x="11821" y="1665"/>
                  </a:lnTo>
                  <a:cubicBezTo>
                    <a:pt x="11907" y="1596"/>
                    <a:pt x="11998" y="1545"/>
                    <a:pt x="12092" y="1510"/>
                  </a:cubicBezTo>
                  <a:cubicBezTo>
                    <a:pt x="12186" y="1475"/>
                    <a:pt x="12282" y="1458"/>
                    <a:pt x="12381" y="1458"/>
                  </a:cubicBezTo>
                  <a:cubicBezTo>
                    <a:pt x="12537" y="1458"/>
                    <a:pt x="12658" y="1510"/>
                    <a:pt x="12745" y="1615"/>
                  </a:cubicBezTo>
                  <a:cubicBezTo>
                    <a:pt x="12831" y="1719"/>
                    <a:pt x="12874" y="1867"/>
                    <a:pt x="12874" y="2058"/>
                  </a:cubicBezTo>
                  <a:lnTo>
                    <a:pt x="12874" y="2098"/>
                  </a:lnTo>
                  <a:lnTo>
                    <a:pt x="12474" y="2098"/>
                  </a:lnTo>
                  <a:cubicBezTo>
                    <a:pt x="12215" y="2098"/>
                    <a:pt x="12020" y="2170"/>
                    <a:pt x="11889" y="2314"/>
                  </a:cubicBezTo>
                  <a:cubicBezTo>
                    <a:pt x="11759" y="2459"/>
                    <a:pt x="11693" y="2673"/>
                    <a:pt x="11693" y="2957"/>
                  </a:cubicBezTo>
                  <a:cubicBezTo>
                    <a:pt x="11693" y="3200"/>
                    <a:pt x="11746" y="3394"/>
                    <a:pt x="11851" y="3539"/>
                  </a:cubicBezTo>
                  <a:cubicBezTo>
                    <a:pt x="11956" y="3684"/>
                    <a:pt x="12097" y="3757"/>
                    <a:pt x="12275" y="3757"/>
                  </a:cubicBezTo>
                  <a:cubicBezTo>
                    <a:pt x="12415" y="3757"/>
                    <a:pt x="12534" y="3720"/>
                    <a:pt x="12631" y="3647"/>
                  </a:cubicBezTo>
                  <a:cubicBezTo>
                    <a:pt x="12728" y="3575"/>
                    <a:pt x="12809" y="3461"/>
                    <a:pt x="12874" y="3308"/>
                  </a:cubicBezTo>
                  <a:lnTo>
                    <a:pt x="12874" y="3691"/>
                  </a:lnTo>
                  <a:lnTo>
                    <a:pt x="13159" y="3691"/>
                  </a:lnTo>
                  <a:lnTo>
                    <a:pt x="13159" y="2251"/>
                  </a:lnTo>
                  <a:cubicBezTo>
                    <a:pt x="13159" y="1867"/>
                    <a:pt x="13097" y="1580"/>
                    <a:pt x="12973" y="1391"/>
                  </a:cubicBezTo>
                  <a:cubicBezTo>
                    <a:pt x="12849" y="1201"/>
                    <a:pt x="12662" y="1107"/>
                    <a:pt x="12411" y="1107"/>
                  </a:cubicBezTo>
                  <a:close/>
                  <a:moveTo>
                    <a:pt x="19506" y="1107"/>
                  </a:moveTo>
                  <a:cubicBezTo>
                    <a:pt x="19413" y="1107"/>
                    <a:pt x="19317" y="1121"/>
                    <a:pt x="19219" y="1151"/>
                  </a:cubicBezTo>
                  <a:cubicBezTo>
                    <a:pt x="19121" y="1180"/>
                    <a:pt x="19020" y="1224"/>
                    <a:pt x="18916" y="1282"/>
                  </a:cubicBezTo>
                  <a:lnTo>
                    <a:pt x="18916" y="1665"/>
                  </a:lnTo>
                  <a:cubicBezTo>
                    <a:pt x="19002" y="1596"/>
                    <a:pt x="19093" y="1545"/>
                    <a:pt x="19187" y="1510"/>
                  </a:cubicBezTo>
                  <a:cubicBezTo>
                    <a:pt x="19281" y="1475"/>
                    <a:pt x="19377" y="1458"/>
                    <a:pt x="19476" y="1458"/>
                  </a:cubicBezTo>
                  <a:cubicBezTo>
                    <a:pt x="19632" y="1458"/>
                    <a:pt x="19754" y="1510"/>
                    <a:pt x="19840" y="1615"/>
                  </a:cubicBezTo>
                  <a:cubicBezTo>
                    <a:pt x="19926" y="1719"/>
                    <a:pt x="19969" y="1867"/>
                    <a:pt x="19969" y="2058"/>
                  </a:cubicBezTo>
                  <a:lnTo>
                    <a:pt x="19969" y="2098"/>
                  </a:lnTo>
                  <a:lnTo>
                    <a:pt x="19569" y="2098"/>
                  </a:lnTo>
                  <a:cubicBezTo>
                    <a:pt x="19310" y="2098"/>
                    <a:pt x="19115" y="2170"/>
                    <a:pt x="18984" y="2314"/>
                  </a:cubicBezTo>
                  <a:cubicBezTo>
                    <a:pt x="18854" y="2459"/>
                    <a:pt x="18788" y="2673"/>
                    <a:pt x="18788" y="2957"/>
                  </a:cubicBezTo>
                  <a:cubicBezTo>
                    <a:pt x="18788" y="3200"/>
                    <a:pt x="18841" y="3394"/>
                    <a:pt x="18946" y="3539"/>
                  </a:cubicBezTo>
                  <a:cubicBezTo>
                    <a:pt x="19051" y="3684"/>
                    <a:pt x="19192" y="3757"/>
                    <a:pt x="19370" y="3757"/>
                  </a:cubicBezTo>
                  <a:cubicBezTo>
                    <a:pt x="19510" y="3757"/>
                    <a:pt x="19629" y="3720"/>
                    <a:pt x="19726" y="3647"/>
                  </a:cubicBezTo>
                  <a:cubicBezTo>
                    <a:pt x="19823" y="3575"/>
                    <a:pt x="19904" y="3461"/>
                    <a:pt x="19969" y="3308"/>
                  </a:cubicBezTo>
                  <a:lnTo>
                    <a:pt x="19969" y="3691"/>
                  </a:lnTo>
                  <a:lnTo>
                    <a:pt x="20254" y="3691"/>
                  </a:lnTo>
                  <a:lnTo>
                    <a:pt x="20254" y="2251"/>
                  </a:lnTo>
                  <a:cubicBezTo>
                    <a:pt x="20254" y="1867"/>
                    <a:pt x="20192" y="1580"/>
                    <a:pt x="20068" y="1391"/>
                  </a:cubicBezTo>
                  <a:cubicBezTo>
                    <a:pt x="19944" y="1201"/>
                    <a:pt x="19757" y="1107"/>
                    <a:pt x="19506" y="1107"/>
                  </a:cubicBezTo>
                  <a:close/>
                  <a:moveTo>
                    <a:pt x="22698" y="1107"/>
                  </a:moveTo>
                  <a:cubicBezTo>
                    <a:pt x="22485" y="1107"/>
                    <a:pt x="22320" y="1171"/>
                    <a:pt x="22205" y="1300"/>
                  </a:cubicBezTo>
                  <a:cubicBezTo>
                    <a:pt x="22089" y="1430"/>
                    <a:pt x="22031" y="1613"/>
                    <a:pt x="22031" y="1850"/>
                  </a:cubicBezTo>
                  <a:cubicBezTo>
                    <a:pt x="22031" y="2046"/>
                    <a:pt x="22071" y="2199"/>
                    <a:pt x="22149" y="2311"/>
                  </a:cubicBezTo>
                  <a:cubicBezTo>
                    <a:pt x="22228" y="2423"/>
                    <a:pt x="22355" y="2506"/>
                    <a:pt x="22532" y="2560"/>
                  </a:cubicBezTo>
                  <a:lnTo>
                    <a:pt x="22631" y="2594"/>
                  </a:lnTo>
                  <a:cubicBezTo>
                    <a:pt x="22808" y="2649"/>
                    <a:pt x="22922" y="2707"/>
                    <a:pt x="22974" y="2767"/>
                  </a:cubicBezTo>
                  <a:cubicBezTo>
                    <a:pt x="23026" y="2828"/>
                    <a:pt x="23052" y="2914"/>
                    <a:pt x="23052" y="3027"/>
                  </a:cubicBezTo>
                  <a:cubicBezTo>
                    <a:pt x="23052" y="3148"/>
                    <a:pt x="23016" y="3243"/>
                    <a:pt x="22944" y="3309"/>
                  </a:cubicBezTo>
                  <a:cubicBezTo>
                    <a:pt x="22872" y="3376"/>
                    <a:pt x="22768" y="3410"/>
                    <a:pt x="22634" y="3410"/>
                  </a:cubicBezTo>
                  <a:cubicBezTo>
                    <a:pt x="22534" y="3410"/>
                    <a:pt x="22433" y="3390"/>
                    <a:pt x="22330" y="3350"/>
                  </a:cubicBezTo>
                  <a:cubicBezTo>
                    <a:pt x="22228" y="3310"/>
                    <a:pt x="22124" y="3250"/>
                    <a:pt x="22019" y="3171"/>
                  </a:cubicBezTo>
                  <a:lnTo>
                    <a:pt x="22019" y="3599"/>
                  </a:lnTo>
                  <a:cubicBezTo>
                    <a:pt x="22130" y="3652"/>
                    <a:pt x="22237" y="3691"/>
                    <a:pt x="22337" y="3717"/>
                  </a:cubicBezTo>
                  <a:cubicBezTo>
                    <a:pt x="22438" y="3744"/>
                    <a:pt x="22535" y="3757"/>
                    <a:pt x="22628" y="3757"/>
                  </a:cubicBezTo>
                  <a:cubicBezTo>
                    <a:pt x="22851" y="3757"/>
                    <a:pt x="23026" y="3688"/>
                    <a:pt x="23154" y="3552"/>
                  </a:cubicBezTo>
                  <a:cubicBezTo>
                    <a:pt x="23281" y="3415"/>
                    <a:pt x="23345" y="3229"/>
                    <a:pt x="23345" y="2995"/>
                  </a:cubicBezTo>
                  <a:cubicBezTo>
                    <a:pt x="23345" y="2789"/>
                    <a:pt x="23303" y="2629"/>
                    <a:pt x="23217" y="2514"/>
                  </a:cubicBezTo>
                  <a:cubicBezTo>
                    <a:pt x="23132" y="2399"/>
                    <a:pt x="22988" y="2310"/>
                    <a:pt x="22786" y="2247"/>
                  </a:cubicBezTo>
                  <a:lnTo>
                    <a:pt x="22688" y="2215"/>
                  </a:lnTo>
                  <a:cubicBezTo>
                    <a:pt x="22535" y="2166"/>
                    <a:pt x="22434" y="2114"/>
                    <a:pt x="22383" y="2059"/>
                  </a:cubicBezTo>
                  <a:cubicBezTo>
                    <a:pt x="22332" y="2004"/>
                    <a:pt x="22307" y="1928"/>
                    <a:pt x="22307" y="1832"/>
                  </a:cubicBezTo>
                  <a:cubicBezTo>
                    <a:pt x="22307" y="1706"/>
                    <a:pt x="22342" y="1611"/>
                    <a:pt x="22413" y="1548"/>
                  </a:cubicBezTo>
                  <a:cubicBezTo>
                    <a:pt x="22484" y="1485"/>
                    <a:pt x="22590" y="1454"/>
                    <a:pt x="22732" y="1454"/>
                  </a:cubicBezTo>
                  <a:cubicBezTo>
                    <a:pt x="22825" y="1454"/>
                    <a:pt x="22914" y="1469"/>
                    <a:pt x="23001" y="1499"/>
                  </a:cubicBezTo>
                  <a:cubicBezTo>
                    <a:pt x="23088" y="1529"/>
                    <a:pt x="23172" y="1574"/>
                    <a:pt x="23252" y="1634"/>
                  </a:cubicBezTo>
                  <a:lnTo>
                    <a:pt x="23252" y="1242"/>
                  </a:lnTo>
                  <a:cubicBezTo>
                    <a:pt x="23174" y="1197"/>
                    <a:pt x="23088" y="1163"/>
                    <a:pt x="22995" y="1140"/>
                  </a:cubicBezTo>
                  <a:cubicBezTo>
                    <a:pt x="22902" y="1118"/>
                    <a:pt x="22803" y="1107"/>
                    <a:pt x="22698" y="1107"/>
                  </a:cubicBezTo>
                  <a:close/>
                  <a:moveTo>
                    <a:pt x="24408" y="1107"/>
                  </a:moveTo>
                  <a:cubicBezTo>
                    <a:pt x="24315" y="1107"/>
                    <a:pt x="24219" y="1121"/>
                    <a:pt x="24121" y="1151"/>
                  </a:cubicBezTo>
                  <a:cubicBezTo>
                    <a:pt x="24023" y="1180"/>
                    <a:pt x="23922" y="1224"/>
                    <a:pt x="23818" y="1282"/>
                  </a:cubicBezTo>
                  <a:lnTo>
                    <a:pt x="23818" y="1665"/>
                  </a:lnTo>
                  <a:cubicBezTo>
                    <a:pt x="23904" y="1596"/>
                    <a:pt x="23995" y="1545"/>
                    <a:pt x="24089" y="1510"/>
                  </a:cubicBezTo>
                  <a:cubicBezTo>
                    <a:pt x="24183" y="1475"/>
                    <a:pt x="24279" y="1458"/>
                    <a:pt x="24378" y="1458"/>
                  </a:cubicBezTo>
                  <a:cubicBezTo>
                    <a:pt x="24534" y="1458"/>
                    <a:pt x="24656" y="1510"/>
                    <a:pt x="24742" y="1615"/>
                  </a:cubicBezTo>
                  <a:cubicBezTo>
                    <a:pt x="24828" y="1719"/>
                    <a:pt x="24871" y="1867"/>
                    <a:pt x="24871" y="2058"/>
                  </a:cubicBezTo>
                  <a:lnTo>
                    <a:pt x="24871" y="2098"/>
                  </a:lnTo>
                  <a:lnTo>
                    <a:pt x="24471" y="2098"/>
                  </a:lnTo>
                  <a:cubicBezTo>
                    <a:pt x="24212" y="2098"/>
                    <a:pt x="24017" y="2170"/>
                    <a:pt x="23886" y="2314"/>
                  </a:cubicBezTo>
                  <a:cubicBezTo>
                    <a:pt x="23756" y="2459"/>
                    <a:pt x="23690" y="2673"/>
                    <a:pt x="23690" y="2957"/>
                  </a:cubicBezTo>
                  <a:cubicBezTo>
                    <a:pt x="23690" y="3200"/>
                    <a:pt x="23743" y="3394"/>
                    <a:pt x="23848" y="3539"/>
                  </a:cubicBezTo>
                  <a:cubicBezTo>
                    <a:pt x="23953" y="3684"/>
                    <a:pt x="24094" y="3757"/>
                    <a:pt x="24272" y="3757"/>
                  </a:cubicBezTo>
                  <a:cubicBezTo>
                    <a:pt x="24412" y="3757"/>
                    <a:pt x="24531" y="3720"/>
                    <a:pt x="24628" y="3647"/>
                  </a:cubicBezTo>
                  <a:cubicBezTo>
                    <a:pt x="24725" y="3575"/>
                    <a:pt x="24806" y="3461"/>
                    <a:pt x="24871" y="3308"/>
                  </a:cubicBezTo>
                  <a:lnTo>
                    <a:pt x="24871" y="3691"/>
                  </a:lnTo>
                  <a:lnTo>
                    <a:pt x="25156" y="3691"/>
                  </a:lnTo>
                  <a:lnTo>
                    <a:pt x="25156" y="2251"/>
                  </a:lnTo>
                  <a:cubicBezTo>
                    <a:pt x="25156" y="1867"/>
                    <a:pt x="25094" y="1580"/>
                    <a:pt x="24970" y="1391"/>
                  </a:cubicBezTo>
                  <a:cubicBezTo>
                    <a:pt x="24846" y="1201"/>
                    <a:pt x="24659" y="1107"/>
                    <a:pt x="24408" y="1107"/>
                  </a:cubicBezTo>
                  <a:close/>
                  <a:moveTo>
                    <a:pt x="26296" y="1107"/>
                  </a:moveTo>
                  <a:cubicBezTo>
                    <a:pt x="26083" y="1107"/>
                    <a:pt x="25918" y="1171"/>
                    <a:pt x="25803" y="1300"/>
                  </a:cubicBezTo>
                  <a:cubicBezTo>
                    <a:pt x="25687" y="1430"/>
                    <a:pt x="25629" y="1613"/>
                    <a:pt x="25629" y="1850"/>
                  </a:cubicBezTo>
                  <a:cubicBezTo>
                    <a:pt x="25629" y="2046"/>
                    <a:pt x="25669" y="2199"/>
                    <a:pt x="25747" y="2311"/>
                  </a:cubicBezTo>
                  <a:cubicBezTo>
                    <a:pt x="25826" y="2423"/>
                    <a:pt x="25953" y="2506"/>
                    <a:pt x="26130" y="2560"/>
                  </a:cubicBezTo>
                  <a:lnTo>
                    <a:pt x="26229" y="2594"/>
                  </a:lnTo>
                  <a:cubicBezTo>
                    <a:pt x="26406" y="2649"/>
                    <a:pt x="26520" y="2707"/>
                    <a:pt x="26572" y="2767"/>
                  </a:cubicBezTo>
                  <a:cubicBezTo>
                    <a:pt x="26624" y="2828"/>
                    <a:pt x="26650" y="2914"/>
                    <a:pt x="26650" y="3027"/>
                  </a:cubicBezTo>
                  <a:cubicBezTo>
                    <a:pt x="26650" y="3148"/>
                    <a:pt x="26614" y="3243"/>
                    <a:pt x="26542" y="3309"/>
                  </a:cubicBezTo>
                  <a:cubicBezTo>
                    <a:pt x="26470" y="3376"/>
                    <a:pt x="26366" y="3410"/>
                    <a:pt x="26232" y="3410"/>
                  </a:cubicBezTo>
                  <a:cubicBezTo>
                    <a:pt x="26132" y="3410"/>
                    <a:pt x="26031" y="3390"/>
                    <a:pt x="25928" y="3350"/>
                  </a:cubicBezTo>
                  <a:cubicBezTo>
                    <a:pt x="25826" y="3310"/>
                    <a:pt x="25722" y="3250"/>
                    <a:pt x="25617" y="3171"/>
                  </a:cubicBezTo>
                  <a:lnTo>
                    <a:pt x="25617" y="3599"/>
                  </a:lnTo>
                  <a:cubicBezTo>
                    <a:pt x="25728" y="3652"/>
                    <a:pt x="25835" y="3691"/>
                    <a:pt x="25935" y="3717"/>
                  </a:cubicBezTo>
                  <a:cubicBezTo>
                    <a:pt x="26036" y="3744"/>
                    <a:pt x="26133" y="3757"/>
                    <a:pt x="26226" y="3757"/>
                  </a:cubicBezTo>
                  <a:cubicBezTo>
                    <a:pt x="26449" y="3757"/>
                    <a:pt x="26624" y="3688"/>
                    <a:pt x="26752" y="3552"/>
                  </a:cubicBezTo>
                  <a:cubicBezTo>
                    <a:pt x="26879" y="3415"/>
                    <a:pt x="26943" y="3229"/>
                    <a:pt x="26943" y="2995"/>
                  </a:cubicBezTo>
                  <a:cubicBezTo>
                    <a:pt x="26943" y="2789"/>
                    <a:pt x="26901" y="2629"/>
                    <a:pt x="26815" y="2514"/>
                  </a:cubicBezTo>
                  <a:cubicBezTo>
                    <a:pt x="26730" y="2399"/>
                    <a:pt x="26586" y="2310"/>
                    <a:pt x="26384" y="2247"/>
                  </a:cubicBezTo>
                  <a:lnTo>
                    <a:pt x="26286" y="2215"/>
                  </a:lnTo>
                  <a:cubicBezTo>
                    <a:pt x="26133" y="2166"/>
                    <a:pt x="26032" y="2114"/>
                    <a:pt x="25981" y="2059"/>
                  </a:cubicBezTo>
                  <a:cubicBezTo>
                    <a:pt x="25930" y="2004"/>
                    <a:pt x="25905" y="1928"/>
                    <a:pt x="25905" y="1832"/>
                  </a:cubicBezTo>
                  <a:cubicBezTo>
                    <a:pt x="25905" y="1706"/>
                    <a:pt x="25940" y="1611"/>
                    <a:pt x="26011" y="1548"/>
                  </a:cubicBezTo>
                  <a:cubicBezTo>
                    <a:pt x="26082" y="1485"/>
                    <a:pt x="26188" y="1454"/>
                    <a:pt x="26330" y="1454"/>
                  </a:cubicBezTo>
                  <a:cubicBezTo>
                    <a:pt x="26423" y="1454"/>
                    <a:pt x="26512" y="1469"/>
                    <a:pt x="26599" y="1499"/>
                  </a:cubicBezTo>
                  <a:cubicBezTo>
                    <a:pt x="26686" y="1529"/>
                    <a:pt x="26770" y="1574"/>
                    <a:pt x="26850" y="1634"/>
                  </a:cubicBezTo>
                  <a:lnTo>
                    <a:pt x="26850" y="1242"/>
                  </a:lnTo>
                  <a:cubicBezTo>
                    <a:pt x="26772" y="1197"/>
                    <a:pt x="26686" y="1163"/>
                    <a:pt x="26593" y="1140"/>
                  </a:cubicBezTo>
                  <a:cubicBezTo>
                    <a:pt x="26500" y="1118"/>
                    <a:pt x="26401" y="1107"/>
                    <a:pt x="26296" y="1107"/>
                  </a:cubicBezTo>
                  <a:close/>
                  <a:moveTo>
                    <a:pt x="28006" y="1107"/>
                  </a:moveTo>
                  <a:cubicBezTo>
                    <a:pt x="27913" y="1107"/>
                    <a:pt x="27817" y="1121"/>
                    <a:pt x="27719" y="1151"/>
                  </a:cubicBezTo>
                  <a:cubicBezTo>
                    <a:pt x="27621" y="1180"/>
                    <a:pt x="27520" y="1224"/>
                    <a:pt x="27416" y="1282"/>
                  </a:cubicBezTo>
                  <a:lnTo>
                    <a:pt x="27416" y="1665"/>
                  </a:lnTo>
                  <a:cubicBezTo>
                    <a:pt x="27502" y="1596"/>
                    <a:pt x="27593" y="1545"/>
                    <a:pt x="27687" y="1510"/>
                  </a:cubicBezTo>
                  <a:cubicBezTo>
                    <a:pt x="27781" y="1475"/>
                    <a:pt x="27877" y="1458"/>
                    <a:pt x="27976" y="1458"/>
                  </a:cubicBezTo>
                  <a:cubicBezTo>
                    <a:pt x="28132" y="1458"/>
                    <a:pt x="28253" y="1510"/>
                    <a:pt x="28340" y="1615"/>
                  </a:cubicBezTo>
                  <a:cubicBezTo>
                    <a:pt x="28426" y="1719"/>
                    <a:pt x="28469" y="1867"/>
                    <a:pt x="28469" y="2058"/>
                  </a:cubicBezTo>
                  <a:lnTo>
                    <a:pt x="28469" y="2098"/>
                  </a:lnTo>
                  <a:lnTo>
                    <a:pt x="28069" y="2098"/>
                  </a:lnTo>
                  <a:cubicBezTo>
                    <a:pt x="27810" y="2098"/>
                    <a:pt x="27615" y="2170"/>
                    <a:pt x="27484" y="2314"/>
                  </a:cubicBezTo>
                  <a:cubicBezTo>
                    <a:pt x="27354" y="2459"/>
                    <a:pt x="27288" y="2673"/>
                    <a:pt x="27288" y="2957"/>
                  </a:cubicBezTo>
                  <a:cubicBezTo>
                    <a:pt x="27288" y="3200"/>
                    <a:pt x="27341" y="3394"/>
                    <a:pt x="27446" y="3539"/>
                  </a:cubicBezTo>
                  <a:cubicBezTo>
                    <a:pt x="27551" y="3684"/>
                    <a:pt x="27692" y="3757"/>
                    <a:pt x="27870" y="3757"/>
                  </a:cubicBezTo>
                  <a:cubicBezTo>
                    <a:pt x="28010" y="3757"/>
                    <a:pt x="28129" y="3720"/>
                    <a:pt x="28226" y="3647"/>
                  </a:cubicBezTo>
                  <a:cubicBezTo>
                    <a:pt x="28323" y="3575"/>
                    <a:pt x="28404" y="3461"/>
                    <a:pt x="28469" y="3308"/>
                  </a:cubicBezTo>
                  <a:lnTo>
                    <a:pt x="28469" y="3691"/>
                  </a:lnTo>
                  <a:lnTo>
                    <a:pt x="28754" y="3691"/>
                  </a:lnTo>
                  <a:lnTo>
                    <a:pt x="28754" y="2251"/>
                  </a:lnTo>
                  <a:cubicBezTo>
                    <a:pt x="28754" y="1867"/>
                    <a:pt x="28692" y="1580"/>
                    <a:pt x="28568" y="1391"/>
                  </a:cubicBezTo>
                  <a:cubicBezTo>
                    <a:pt x="28444" y="1201"/>
                    <a:pt x="28257" y="1107"/>
                    <a:pt x="28006" y="1107"/>
                  </a:cubicBezTo>
                  <a:close/>
                  <a:moveTo>
                    <a:pt x="32028" y="1107"/>
                  </a:moveTo>
                  <a:cubicBezTo>
                    <a:pt x="31779" y="1107"/>
                    <a:pt x="31584" y="1224"/>
                    <a:pt x="31443" y="1458"/>
                  </a:cubicBezTo>
                  <a:cubicBezTo>
                    <a:pt x="31302" y="1693"/>
                    <a:pt x="31232" y="2017"/>
                    <a:pt x="31232" y="2432"/>
                  </a:cubicBezTo>
                  <a:cubicBezTo>
                    <a:pt x="31232" y="2845"/>
                    <a:pt x="31302" y="3169"/>
                    <a:pt x="31443" y="3404"/>
                  </a:cubicBezTo>
                  <a:cubicBezTo>
                    <a:pt x="31584" y="3639"/>
                    <a:pt x="31779" y="3757"/>
                    <a:pt x="32028" y="3757"/>
                  </a:cubicBezTo>
                  <a:cubicBezTo>
                    <a:pt x="32276" y="3757"/>
                    <a:pt x="32471" y="3639"/>
                    <a:pt x="32613" y="3404"/>
                  </a:cubicBezTo>
                  <a:cubicBezTo>
                    <a:pt x="32754" y="3169"/>
                    <a:pt x="32825" y="2845"/>
                    <a:pt x="32825" y="2432"/>
                  </a:cubicBezTo>
                  <a:cubicBezTo>
                    <a:pt x="32825" y="2017"/>
                    <a:pt x="32754" y="1693"/>
                    <a:pt x="32613" y="1458"/>
                  </a:cubicBezTo>
                  <a:cubicBezTo>
                    <a:pt x="32471" y="1224"/>
                    <a:pt x="32276" y="1107"/>
                    <a:pt x="32028" y="1107"/>
                  </a:cubicBezTo>
                  <a:close/>
                  <a:moveTo>
                    <a:pt x="14333" y="1107"/>
                  </a:moveTo>
                  <a:cubicBezTo>
                    <a:pt x="14120" y="1107"/>
                    <a:pt x="13948" y="1225"/>
                    <a:pt x="13818" y="1460"/>
                  </a:cubicBezTo>
                  <a:cubicBezTo>
                    <a:pt x="13688" y="1696"/>
                    <a:pt x="13623" y="2010"/>
                    <a:pt x="13623" y="2400"/>
                  </a:cubicBezTo>
                  <a:cubicBezTo>
                    <a:pt x="13623" y="2789"/>
                    <a:pt x="13688" y="3102"/>
                    <a:pt x="13818" y="3338"/>
                  </a:cubicBezTo>
                  <a:cubicBezTo>
                    <a:pt x="13948" y="3573"/>
                    <a:pt x="14120" y="3691"/>
                    <a:pt x="14333" y="3691"/>
                  </a:cubicBezTo>
                  <a:cubicBezTo>
                    <a:pt x="14461" y="3691"/>
                    <a:pt x="14571" y="3655"/>
                    <a:pt x="14663" y="3581"/>
                  </a:cubicBezTo>
                  <a:cubicBezTo>
                    <a:pt x="14755" y="3507"/>
                    <a:pt x="14830" y="3396"/>
                    <a:pt x="14889" y="3247"/>
                  </a:cubicBezTo>
                  <a:lnTo>
                    <a:pt x="14889" y="3452"/>
                  </a:lnTo>
                  <a:cubicBezTo>
                    <a:pt x="14889" y="3739"/>
                    <a:pt x="14842" y="3954"/>
                    <a:pt x="14749" y="4096"/>
                  </a:cubicBezTo>
                  <a:cubicBezTo>
                    <a:pt x="14656" y="4238"/>
                    <a:pt x="14516" y="4309"/>
                    <a:pt x="14330" y="4309"/>
                  </a:cubicBezTo>
                  <a:cubicBezTo>
                    <a:pt x="14245" y="4309"/>
                    <a:pt x="14162" y="4293"/>
                    <a:pt x="14080" y="4261"/>
                  </a:cubicBezTo>
                  <a:cubicBezTo>
                    <a:pt x="13998" y="4230"/>
                    <a:pt x="13916" y="4181"/>
                    <a:pt x="13832" y="4115"/>
                  </a:cubicBezTo>
                  <a:lnTo>
                    <a:pt x="13832" y="4518"/>
                  </a:lnTo>
                  <a:cubicBezTo>
                    <a:pt x="13916" y="4563"/>
                    <a:pt x="14002" y="4597"/>
                    <a:pt x="14091" y="4619"/>
                  </a:cubicBezTo>
                  <a:cubicBezTo>
                    <a:pt x="14180" y="4640"/>
                    <a:pt x="14274" y="4651"/>
                    <a:pt x="14374" y="4651"/>
                  </a:cubicBezTo>
                  <a:cubicBezTo>
                    <a:pt x="14645" y="4651"/>
                    <a:pt x="14846" y="4546"/>
                    <a:pt x="14977" y="4337"/>
                  </a:cubicBezTo>
                  <a:cubicBezTo>
                    <a:pt x="15108" y="4127"/>
                    <a:pt x="15174" y="3808"/>
                    <a:pt x="15174" y="3378"/>
                  </a:cubicBezTo>
                  <a:lnTo>
                    <a:pt x="15174" y="1167"/>
                  </a:lnTo>
                  <a:lnTo>
                    <a:pt x="14889" y="1167"/>
                  </a:lnTo>
                  <a:lnTo>
                    <a:pt x="14889" y="1551"/>
                  </a:lnTo>
                  <a:cubicBezTo>
                    <a:pt x="14830" y="1402"/>
                    <a:pt x="14755" y="1291"/>
                    <a:pt x="14663" y="1217"/>
                  </a:cubicBezTo>
                  <a:cubicBezTo>
                    <a:pt x="14571" y="1143"/>
                    <a:pt x="14461" y="1107"/>
                    <a:pt x="14333" y="1107"/>
                  </a:cubicBezTo>
                  <a:close/>
                  <a:moveTo>
                    <a:pt x="29928" y="1107"/>
                  </a:moveTo>
                  <a:cubicBezTo>
                    <a:pt x="29715" y="1107"/>
                    <a:pt x="29543" y="1225"/>
                    <a:pt x="29413" y="1460"/>
                  </a:cubicBezTo>
                  <a:cubicBezTo>
                    <a:pt x="29283" y="1696"/>
                    <a:pt x="29218" y="2010"/>
                    <a:pt x="29218" y="2400"/>
                  </a:cubicBezTo>
                  <a:cubicBezTo>
                    <a:pt x="29218" y="2789"/>
                    <a:pt x="29283" y="3102"/>
                    <a:pt x="29413" y="3338"/>
                  </a:cubicBezTo>
                  <a:cubicBezTo>
                    <a:pt x="29543" y="3573"/>
                    <a:pt x="29715" y="3691"/>
                    <a:pt x="29928" y="3691"/>
                  </a:cubicBezTo>
                  <a:cubicBezTo>
                    <a:pt x="30056" y="3691"/>
                    <a:pt x="30166" y="3655"/>
                    <a:pt x="30258" y="3581"/>
                  </a:cubicBezTo>
                  <a:cubicBezTo>
                    <a:pt x="30350" y="3507"/>
                    <a:pt x="30425" y="3396"/>
                    <a:pt x="30484" y="3247"/>
                  </a:cubicBezTo>
                  <a:lnTo>
                    <a:pt x="30484" y="3452"/>
                  </a:lnTo>
                  <a:cubicBezTo>
                    <a:pt x="30484" y="3739"/>
                    <a:pt x="30437" y="3954"/>
                    <a:pt x="30344" y="4096"/>
                  </a:cubicBezTo>
                  <a:cubicBezTo>
                    <a:pt x="30251" y="4238"/>
                    <a:pt x="30111" y="4309"/>
                    <a:pt x="29925" y="4309"/>
                  </a:cubicBezTo>
                  <a:cubicBezTo>
                    <a:pt x="29840" y="4309"/>
                    <a:pt x="29757" y="4293"/>
                    <a:pt x="29675" y="4261"/>
                  </a:cubicBezTo>
                  <a:cubicBezTo>
                    <a:pt x="29593" y="4230"/>
                    <a:pt x="29511" y="4181"/>
                    <a:pt x="29427" y="4115"/>
                  </a:cubicBezTo>
                  <a:lnTo>
                    <a:pt x="29427" y="4518"/>
                  </a:lnTo>
                  <a:cubicBezTo>
                    <a:pt x="29511" y="4563"/>
                    <a:pt x="29597" y="4597"/>
                    <a:pt x="29686" y="4619"/>
                  </a:cubicBezTo>
                  <a:cubicBezTo>
                    <a:pt x="29775" y="4640"/>
                    <a:pt x="29869" y="4651"/>
                    <a:pt x="29969" y="4651"/>
                  </a:cubicBezTo>
                  <a:cubicBezTo>
                    <a:pt x="30240" y="4651"/>
                    <a:pt x="30441" y="4546"/>
                    <a:pt x="30572" y="4337"/>
                  </a:cubicBezTo>
                  <a:cubicBezTo>
                    <a:pt x="30703" y="4127"/>
                    <a:pt x="30769" y="3808"/>
                    <a:pt x="30769" y="3378"/>
                  </a:cubicBezTo>
                  <a:lnTo>
                    <a:pt x="30769" y="1167"/>
                  </a:lnTo>
                  <a:lnTo>
                    <a:pt x="30484" y="1167"/>
                  </a:lnTo>
                  <a:lnTo>
                    <a:pt x="30484" y="1551"/>
                  </a:lnTo>
                  <a:cubicBezTo>
                    <a:pt x="30425" y="1402"/>
                    <a:pt x="30350" y="1291"/>
                    <a:pt x="30258" y="1217"/>
                  </a:cubicBezTo>
                  <a:cubicBezTo>
                    <a:pt x="30166" y="1143"/>
                    <a:pt x="30056" y="1107"/>
                    <a:pt x="29928" y="110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64" name="Shape 864"/>
            <p:cNvSpPr/>
            <p:nvPr/>
          </p:nvSpPr>
          <p:spPr>
            <a:xfrm>
              <a:off x="2243450" y="2241650"/>
              <a:ext cx="362600" cy="111700"/>
            </a:xfrm>
            <a:custGeom>
              <a:pathLst>
                <a:path extrusionOk="0" h="4468" w="14504">
                  <a:moveTo>
                    <a:pt x="6297" y="1"/>
                  </a:moveTo>
                  <a:lnTo>
                    <a:pt x="6297" y="526"/>
                  </a:lnTo>
                  <a:lnTo>
                    <a:pt x="6582" y="526"/>
                  </a:lnTo>
                  <a:lnTo>
                    <a:pt x="6582" y="1"/>
                  </a:lnTo>
                  <a:close/>
                  <a:moveTo>
                    <a:pt x="9865" y="1274"/>
                  </a:moveTo>
                  <a:cubicBezTo>
                    <a:pt x="10017" y="1274"/>
                    <a:pt x="10138" y="1361"/>
                    <a:pt x="10226" y="1536"/>
                  </a:cubicBezTo>
                  <a:cubicBezTo>
                    <a:pt x="10315" y="1711"/>
                    <a:pt x="10360" y="1948"/>
                    <a:pt x="10360" y="2247"/>
                  </a:cubicBezTo>
                  <a:cubicBezTo>
                    <a:pt x="10360" y="2548"/>
                    <a:pt x="10315" y="2785"/>
                    <a:pt x="10226" y="2959"/>
                  </a:cubicBezTo>
                  <a:cubicBezTo>
                    <a:pt x="10138" y="3134"/>
                    <a:pt x="10017" y="3221"/>
                    <a:pt x="9865" y="3221"/>
                  </a:cubicBezTo>
                  <a:cubicBezTo>
                    <a:pt x="9711" y="3221"/>
                    <a:pt x="9590" y="3134"/>
                    <a:pt x="9502" y="2961"/>
                  </a:cubicBezTo>
                  <a:cubicBezTo>
                    <a:pt x="9414" y="2787"/>
                    <a:pt x="9370" y="2549"/>
                    <a:pt x="9370" y="2247"/>
                  </a:cubicBezTo>
                  <a:cubicBezTo>
                    <a:pt x="9370" y="1945"/>
                    <a:pt x="9414" y="1708"/>
                    <a:pt x="9503" y="1534"/>
                  </a:cubicBezTo>
                  <a:cubicBezTo>
                    <a:pt x="9592" y="1361"/>
                    <a:pt x="9713" y="1274"/>
                    <a:pt x="9865" y="1274"/>
                  </a:cubicBezTo>
                  <a:close/>
                  <a:moveTo>
                    <a:pt x="5424" y="2238"/>
                  </a:moveTo>
                  <a:lnTo>
                    <a:pt x="5424" y="2331"/>
                  </a:lnTo>
                  <a:cubicBezTo>
                    <a:pt x="5424" y="2601"/>
                    <a:pt x="5376" y="2818"/>
                    <a:pt x="5281" y="2981"/>
                  </a:cubicBezTo>
                  <a:cubicBezTo>
                    <a:pt x="5185" y="3144"/>
                    <a:pt x="5058" y="3225"/>
                    <a:pt x="4900" y="3225"/>
                  </a:cubicBezTo>
                  <a:cubicBezTo>
                    <a:pt x="4786" y="3225"/>
                    <a:pt x="4695" y="3182"/>
                    <a:pt x="4629" y="3096"/>
                  </a:cubicBezTo>
                  <a:cubicBezTo>
                    <a:pt x="4562" y="3009"/>
                    <a:pt x="4529" y="2893"/>
                    <a:pt x="4529" y="2745"/>
                  </a:cubicBezTo>
                  <a:cubicBezTo>
                    <a:pt x="4529" y="2561"/>
                    <a:pt x="4573" y="2430"/>
                    <a:pt x="4662" y="2353"/>
                  </a:cubicBezTo>
                  <a:cubicBezTo>
                    <a:pt x="4751" y="2277"/>
                    <a:pt x="4910" y="2238"/>
                    <a:pt x="5141" y="2238"/>
                  </a:cubicBezTo>
                  <a:close/>
                  <a:moveTo>
                    <a:pt x="7834" y="1269"/>
                  </a:moveTo>
                  <a:cubicBezTo>
                    <a:pt x="7985" y="1269"/>
                    <a:pt x="8104" y="1356"/>
                    <a:pt x="8191" y="1530"/>
                  </a:cubicBezTo>
                  <a:cubicBezTo>
                    <a:pt x="8277" y="1703"/>
                    <a:pt x="8321" y="1942"/>
                    <a:pt x="8321" y="2247"/>
                  </a:cubicBezTo>
                  <a:cubicBezTo>
                    <a:pt x="8321" y="2552"/>
                    <a:pt x="8277" y="2792"/>
                    <a:pt x="8191" y="2965"/>
                  </a:cubicBezTo>
                  <a:cubicBezTo>
                    <a:pt x="8104" y="3139"/>
                    <a:pt x="7985" y="3225"/>
                    <a:pt x="7834" y="3225"/>
                  </a:cubicBezTo>
                  <a:cubicBezTo>
                    <a:pt x="7684" y="3225"/>
                    <a:pt x="7565" y="3139"/>
                    <a:pt x="7479" y="2965"/>
                  </a:cubicBezTo>
                  <a:cubicBezTo>
                    <a:pt x="7392" y="2792"/>
                    <a:pt x="7349" y="2552"/>
                    <a:pt x="7349" y="2247"/>
                  </a:cubicBezTo>
                  <a:cubicBezTo>
                    <a:pt x="7349" y="1942"/>
                    <a:pt x="7392" y="1703"/>
                    <a:pt x="7479" y="1530"/>
                  </a:cubicBezTo>
                  <a:cubicBezTo>
                    <a:pt x="7565" y="1356"/>
                    <a:pt x="7684" y="1269"/>
                    <a:pt x="7834" y="1269"/>
                  </a:cubicBezTo>
                  <a:close/>
                  <a:moveTo>
                    <a:pt x="14218" y="2238"/>
                  </a:moveTo>
                  <a:lnTo>
                    <a:pt x="14218" y="2331"/>
                  </a:lnTo>
                  <a:cubicBezTo>
                    <a:pt x="14218" y="2601"/>
                    <a:pt x="14170" y="2818"/>
                    <a:pt x="14075" y="2981"/>
                  </a:cubicBezTo>
                  <a:cubicBezTo>
                    <a:pt x="13979" y="3144"/>
                    <a:pt x="13852" y="3225"/>
                    <a:pt x="13694" y="3225"/>
                  </a:cubicBezTo>
                  <a:cubicBezTo>
                    <a:pt x="13580" y="3225"/>
                    <a:pt x="13489" y="3182"/>
                    <a:pt x="13423" y="3096"/>
                  </a:cubicBezTo>
                  <a:cubicBezTo>
                    <a:pt x="13356" y="3009"/>
                    <a:pt x="13323" y="2893"/>
                    <a:pt x="13323" y="2745"/>
                  </a:cubicBezTo>
                  <a:cubicBezTo>
                    <a:pt x="13323" y="2561"/>
                    <a:pt x="13367" y="2430"/>
                    <a:pt x="13456" y="2353"/>
                  </a:cubicBezTo>
                  <a:cubicBezTo>
                    <a:pt x="13545" y="2277"/>
                    <a:pt x="13704" y="2238"/>
                    <a:pt x="13935" y="2238"/>
                  </a:cubicBezTo>
                  <a:close/>
                  <a:moveTo>
                    <a:pt x="209" y="267"/>
                  </a:moveTo>
                  <a:lnTo>
                    <a:pt x="209" y="983"/>
                  </a:lnTo>
                  <a:lnTo>
                    <a:pt x="0" y="983"/>
                  </a:lnTo>
                  <a:lnTo>
                    <a:pt x="0" y="1305"/>
                  </a:lnTo>
                  <a:lnTo>
                    <a:pt x="209" y="1305"/>
                  </a:lnTo>
                  <a:lnTo>
                    <a:pt x="209" y="2676"/>
                  </a:lnTo>
                  <a:cubicBezTo>
                    <a:pt x="209" y="2991"/>
                    <a:pt x="251" y="3208"/>
                    <a:pt x="335" y="3328"/>
                  </a:cubicBezTo>
                  <a:cubicBezTo>
                    <a:pt x="418" y="3447"/>
                    <a:pt x="570" y="3507"/>
                    <a:pt x="790" y="3507"/>
                  </a:cubicBezTo>
                  <a:lnTo>
                    <a:pt x="1083" y="3507"/>
                  </a:lnTo>
                  <a:lnTo>
                    <a:pt x="1083" y="3160"/>
                  </a:lnTo>
                  <a:lnTo>
                    <a:pt x="790" y="3160"/>
                  </a:lnTo>
                  <a:cubicBezTo>
                    <a:pt x="672" y="3160"/>
                    <a:pt x="593" y="3131"/>
                    <a:pt x="554" y="3072"/>
                  </a:cubicBezTo>
                  <a:cubicBezTo>
                    <a:pt x="515" y="3014"/>
                    <a:pt x="496" y="2881"/>
                    <a:pt x="496" y="2676"/>
                  </a:cubicBezTo>
                  <a:lnTo>
                    <a:pt x="496" y="1305"/>
                  </a:lnTo>
                  <a:lnTo>
                    <a:pt x="1083" y="1305"/>
                  </a:lnTo>
                  <a:lnTo>
                    <a:pt x="1083" y="983"/>
                  </a:lnTo>
                  <a:lnTo>
                    <a:pt x="496" y="983"/>
                  </a:lnTo>
                  <a:lnTo>
                    <a:pt x="496" y="267"/>
                  </a:lnTo>
                  <a:close/>
                  <a:moveTo>
                    <a:pt x="3470" y="1"/>
                  </a:moveTo>
                  <a:lnTo>
                    <a:pt x="3470" y="3507"/>
                  </a:lnTo>
                  <a:lnTo>
                    <a:pt x="3755" y="3507"/>
                  </a:lnTo>
                  <a:lnTo>
                    <a:pt x="3755" y="1"/>
                  </a:lnTo>
                  <a:close/>
                  <a:moveTo>
                    <a:pt x="11972" y="922"/>
                  </a:moveTo>
                  <a:cubicBezTo>
                    <a:pt x="11851" y="922"/>
                    <a:pt x="11744" y="960"/>
                    <a:pt x="11652" y="1035"/>
                  </a:cubicBezTo>
                  <a:cubicBezTo>
                    <a:pt x="11559" y="1110"/>
                    <a:pt x="11479" y="1224"/>
                    <a:pt x="11411" y="1375"/>
                  </a:cubicBezTo>
                  <a:lnTo>
                    <a:pt x="11411" y="983"/>
                  </a:lnTo>
                  <a:lnTo>
                    <a:pt x="11124" y="983"/>
                  </a:lnTo>
                  <a:lnTo>
                    <a:pt x="11124" y="3507"/>
                  </a:lnTo>
                  <a:lnTo>
                    <a:pt x="11411" y="3507"/>
                  </a:lnTo>
                  <a:lnTo>
                    <a:pt x="11411" y="2081"/>
                  </a:lnTo>
                  <a:cubicBezTo>
                    <a:pt x="11411" y="1834"/>
                    <a:pt x="11455" y="1640"/>
                    <a:pt x="11544" y="1497"/>
                  </a:cubicBezTo>
                  <a:cubicBezTo>
                    <a:pt x="11633" y="1354"/>
                    <a:pt x="11754" y="1283"/>
                    <a:pt x="11908" y="1283"/>
                  </a:cubicBezTo>
                  <a:cubicBezTo>
                    <a:pt x="12036" y="1283"/>
                    <a:pt x="12132" y="1342"/>
                    <a:pt x="12196" y="1461"/>
                  </a:cubicBezTo>
                  <a:cubicBezTo>
                    <a:pt x="12260" y="1580"/>
                    <a:pt x="12292" y="1758"/>
                    <a:pt x="12292" y="1997"/>
                  </a:cubicBezTo>
                  <a:lnTo>
                    <a:pt x="12292" y="3507"/>
                  </a:lnTo>
                  <a:lnTo>
                    <a:pt x="12577" y="3507"/>
                  </a:lnTo>
                  <a:lnTo>
                    <a:pt x="12577" y="1984"/>
                  </a:lnTo>
                  <a:cubicBezTo>
                    <a:pt x="12577" y="1635"/>
                    <a:pt x="12526" y="1371"/>
                    <a:pt x="12424" y="1192"/>
                  </a:cubicBezTo>
                  <a:cubicBezTo>
                    <a:pt x="12322" y="1012"/>
                    <a:pt x="12171" y="922"/>
                    <a:pt x="11972" y="922"/>
                  </a:cubicBezTo>
                  <a:close/>
                  <a:moveTo>
                    <a:pt x="1429" y="983"/>
                  </a:moveTo>
                  <a:lnTo>
                    <a:pt x="1429" y="2511"/>
                  </a:lnTo>
                  <a:cubicBezTo>
                    <a:pt x="1429" y="2858"/>
                    <a:pt x="1481" y="3122"/>
                    <a:pt x="1584" y="3302"/>
                  </a:cubicBezTo>
                  <a:cubicBezTo>
                    <a:pt x="1688" y="3482"/>
                    <a:pt x="1839" y="3572"/>
                    <a:pt x="2038" y="3572"/>
                  </a:cubicBezTo>
                  <a:cubicBezTo>
                    <a:pt x="2159" y="3572"/>
                    <a:pt x="2265" y="3535"/>
                    <a:pt x="2357" y="3461"/>
                  </a:cubicBezTo>
                  <a:cubicBezTo>
                    <a:pt x="2448" y="3387"/>
                    <a:pt x="2529" y="3273"/>
                    <a:pt x="2598" y="3119"/>
                  </a:cubicBezTo>
                  <a:lnTo>
                    <a:pt x="2598" y="3507"/>
                  </a:lnTo>
                  <a:lnTo>
                    <a:pt x="2883" y="3507"/>
                  </a:lnTo>
                  <a:lnTo>
                    <a:pt x="2883" y="983"/>
                  </a:lnTo>
                  <a:lnTo>
                    <a:pt x="2598" y="983"/>
                  </a:lnTo>
                  <a:lnTo>
                    <a:pt x="2598" y="2414"/>
                  </a:lnTo>
                  <a:cubicBezTo>
                    <a:pt x="2598" y="2661"/>
                    <a:pt x="2553" y="2855"/>
                    <a:pt x="2464" y="2998"/>
                  </a:cubicBezTo>
                  <a:cubicBezTo>
                    <a:pt x="2374" y="3141"/>
                    <a:pt x="2253" y="3212"/>
                    <a:pt x="2099" y="3212"/>
                  </a:cubicBezTo>
                  <a:cubicBezTo>
                    <a:pt x="1971" y="3212"/>
                    <a:pt x="1875" y="3152"/>
                    <a:pt x="1811" y="3033"/>
                  </a:cubicBezTo>
                  <a:cubicBezTo>
                    <a:pt x="1747" y="2913"/>
                    <a:pt x="1715" y="2734"/>
                    <a:pt x="1715" y="2495"/>
                  </a:cubicBezTo>
                  <a:lnTo>
                    <a:pt x="1715" y="983"/>
                  </a:lnTo>
                  <a:close/>
                  <a:moveTo>
                    <a:pt x="4961" y="922"/>
                  </a:moveTo>
                  <a:cubicBezTo>
                    <a:pt x="4868" y="922"/>
                    <a:pt x="4772" y="937"/>
                    <a:pt x="4674" y="966"/>
                  </a:cubicBezTo>
                  <a:cubicBezTo>
                    <a:pt x="4576" y="996"/>
                    <a:pt x="4475" y="1040"/>
                    <a:pt x="4371" y="1098"/>
                  </a:cubicBezTo>
                  <a:lnTo>
                    <a:pt x="4371" y="1481"/>
                  </a:lnTo>
                  <a:cubicBezTo>
                    <a:pt x="4457" y="1412"/>
                    <a:pt x="4548" y="1360"/>
                    <a:pt x="4642" y="1326"/>
                  </a:cubicBezTo>
                  <a:cubicBezTo>
                    <a:pt x="4736" y="1291"/>
                    <a:pt x="4832" y="1274"/>
                    <a:pt x="4931" y="1274"/>
                  </a:cubicBezTo>
                  <a:cubicBezTo>
                    <a:pt x="5087" y="1274"/>
                    <a:pt x="5209" y="1326"/>
                    <a:pt x="5295" y="1431"/>
                  </a:cubicBezTo>
                  <a:cubicBezTo>
                    <a:pt x="5381" y="1535"/>
                    <a:pt x="5424" y="1683"/>
                    <a:pt x="5424" y="1873"/>
                  </a:cubicBezTo>
                  <a:lnTo>
                    <a:pt x="5424" y="1914"/>
                  </a:lnTo>
                  <a:lnTo>
                    <a:pt x="5024" y="1914"/>
                  </a:lnTo>
                  <a:cubicBezTo>
                    <a:pt x="4765" y="1914"/>
                    <a:pt x="4570" y="1986"/>
                    <a:pt x="4439" y="2130"/>
                  </a:cubicBezTo>
                  <a:cubicBezTo>
                    <a:pt x="4309" y="2274"/>
                    <a:pt x="4243" y="2489"/>
                    <a:pt x="4243" y="2772"/>
                  </a:cubicBezTo>
                  <a:cubicBezTo>
                    <a:pt x="4243" y="3016"/>
                    <a:pt x="4296" y="3210"/>
                    <a:pt x="4401" y="3355"/>
                  </a:cubicBezTo>
                  <a:cubicBezTo>
                    <a:pt x="4506" y="3500"/>
                    <a:pt x="4647" y="3572"/>
                    <a:pt x="4825" y="3572"/>
                  </a:cubicBezTo>
                  <a:cubicBezTo>
                    <a:pt x="4965" y="3572"/>
                    <a:pt x="5084" y="3536"/>
                    <a:pt x="5181" y="3463"/>
                  </a:cubicBezTo>
                  <a:cubicBezTo>
                    <a:pt x="5278" y="3390"/>
                    <a:pt x="5359" y="3277"/>
                    <a:pt x="5424" y="3124"/>
                  </a:cubicBezTo>
                  <a:lnTo>
                    <a:pt x="5424" y="3507"/>
                  </a:lnTo>
                  <a:lnTo>
                    <a:pt x="5709" y="3507"/>
                  </a:lnTo>
                  <a:lnTo>
                    <a:pt x="5709" y="2067"/>
                  </a:lnTo>
                  <a:cubicBezTo>
                    <a:pt x="5709" y="1683"/>
                    <a:pt x="5647" y="1396"/>
                    <a:pt x="5523" y="1206"/>
                  </a:cubicBezTo>
                  <a:cubicBezTo>
                    <a:pt x="5399" y="1017"/>
                    <a:pt x="5212" y="922"/>
                    <a:pt x="4961" y="922"/>
                  </a:cubicBezTo>
                  <a:close/>
                  <a:moveTo>
                    <a:pt x="8321" y="1"/>
                  </a:moveTo>
                  <a:lnTo>
                    <a:pt x="8321" y="1366"/>
                  </a:lnTo>
                  <a:cubicBezTo>
                    <a:pt x="8261" y="1216"/>
                    <a:pt x="8185" y="1105"/>
                    <a:pt x="8094" y="1032"/>
                  </a:cubicBezTo>
                  <a:cubicBezTo>
                    <a:pt x="8002" y="959"/>
                    <a:pt x="7893" y="922"/>
                    <a:pt x="7765" y="922"/>
                  </a:cubicBezTo>
                  <a:cubicBezTo>
                    <a:pt x="7555" y="922"/>
                    <a:pt x="7384" y="1044"/>
                    <a:pt x="7253" y="1287"/>
                  </a:cubicBezTo>
                  <a:cubicBezTo>
                    <a:pt x="7121" y="1531"/>
                    <a:pt x="7055" y="1851"/>
                    <a:pt x="7055" y="2247"/>
                  </a:cubicBezTo>
                  <a:cubicBezTo>
                    <a:pt x="7055" y="2644"/>
                    <a:pt x="7121" y="2964"/>
                    <a:pt x="7253" y="3207"/>
                  </a:cubicBezTo>
                  <a:cubicBezTo>
                    <a:pt x="7384" y="3451"/>
                    <a:pt x="7555" y="3572"/>
                    <a:pt x="7765" y="3572"/>
                  </a:cubicBezTo>
                  <a:cubicBezTo>
                    <a:pt x="7893" y="3572"/>
                    <a:pt x="8002" y="3536"/>
                    <a:pt x="8094" y="3463"/>
                  </a:cubicBezTo>
                  <a:cubicBezTo>
                    <a:pt x="8185" y="3390"/>
                    <a:pt x="8261" y="3279"/>
                    <a:pt x="8321" y="3129"/>
                  </a:cubicBezTo>
                  <a:lnTo>
                    <a:pt x="8321" y="3507"/>
                  </a:lnTo>
                  <a:lnTo>
                    <a:pt x="8606" y="3507"/>
                  </a:lnTo>
                  <a:lnTo>
                    <a:pt x="8606" y="1"/>
                  </a:lnTo>
                  <a:close/>
                  <a:moveTo>
                    <a:pt x="9865" y="922"/>
                  </a:moveTo>
                  <a:cubicBezTo>
                    <a:pt x="9616" y="922"/>
                    <a:pt x="9421" y="1040"/>
                    <a:pt x="9280" y="1274"/>
                  </a:cubicBezTo>
                  <a:cubicBezTo>
                    <a:pt x="9139" y="1508"/>
                    <a:pt x="9069" y="1833"/>
                    <a:pt x="9069" y="2247"/>
                  </a:cubicBezTo>
                  <a:cubicBezTo>
                    <a:pt x="9069" y="2661"/>
                    <a:pt x="9139" y="2985"/>
                    <a:pt x="9280" y="3220"/>
                  </a:cubicBezTo>
                  <a:cubicBezTo>
                    <a:pt x="9421" y="3455"/>
                    <a:pt x="9616" y="3572"/>
                    <a:pt x="9865" y="3572"/>
                  </a:cubicBezTo>
                  <a:cubicBezTo>
                    <a:pt x="10113" y="3572"/>
                    <a:pt x="10308" y="3455"/>
                    <a:pt x="10450" y="3220"/>
                  </a:cubicBezTo>
                  <a:cubicBezTo>
                    <a:pt x="10591" y="2985"/>
                    <a:pt x="10662" y="2661"/>
                    <a:pt x="10662" y="2247"/>
                  </a:cubicBezTo>
                  <a:cubicBezTo>
                    <a:pt x="10662" y="1833"/>
                    <a:pt x="10591" y="1508"/>
                    <a:pt x="10450" y="1274"/>
                  </a:cubicBezTo>
                  <a:cubicBezTo>
                    <a:pt x="10308" y="1040"/>
                    <a:pt x="10113" y="922"/>
                    <a:pt x="9865" y="922"/>
                  </a:cubicBezTo>
                  <a:close/>
                  <a:moveTo>
                    <a:pt x="13755" y="922"/>
                  </a:moveTo>
                  <a:cubicBezTo>
                    <a:pt x="13662" y="922"/>
                    <a:pt x="13566" y="937"/>
                    <a:pt x="13468" y="966"/>
                  </a:cubicBezTo>
                  <a:cubicBezTo>
                    <a:pt x="13370" y="996"/>
                    <a:pt x="13269" y="1040"/>
                    <a:pt x="13165" y="1098"/>
                  </a:cubicBezTo>
                  <a:lnTo>
                    <a:pt x="13165" y="1481"/>
                  </a:lnTo>
                  <a:cubicBezTo>
                    <a:pt x="13251" y="1412"/>
                    <a:pt x="13342" y="1360"/>
                    <a:pt x="13436" y="1326"/>
                  </a:cubicBezTo>
                  <a:cubicBezTo>
                    <a:pt x="13530" y="1291"/>
                    <a:pt x="13626" y="1274"/>
                    <a:pt x="13725" y="1274"/>
                  </a:cubicBezTo>
                  <a:cubicBezTo>
                    <a:pt x="13881" y="1274"/>
                    <a:pt x="14003" y="1326"/>
                    <a:pt x="14089" y="1431"/>
                  </a:cubicBezTo>
                  <a:cubicBezTo>
                    <a:pt x="14175" y="1535"/>
                    <a:pt x="14218" y="1683"/>
                    <a:pt x="14218" y="1873"/>
                  </a:cubicBezTo>
                  <a:lnTo>
                    <a:pt x="14218" y="1914"/>
                  </a:lnTo>
                  <a:lnTo>
                    <a:pt x="13818" y="1914"/>
                  </a:lnTo>
                  <a:cubicBezTo>
                    <a:pt x="13559" y="1914"/>
                    <a:pt x="13364" y="1986"/>
                    <a:pt x="13233" y="2130"/>
                  </a:cubicBezTo>
                  <a:cubicBezTo>
                    <a:pt x="13103" y="2274"/>
                    <a:pt x="13037" y="2489"/>
                    <a:pt x="13037" y="2772"/>
                  </a:cubicBezTo>
                  <a:cubicBezTo>
                    <a:pt x="13037" y="3016"/>
                    <a:pt x="13090" y="3210"/>
                    <a:pt x="13195" y="3355"/>
                  </a:cubicBezTo>
                  <a:cubicBezTo>
                    <a:pt x="13300" y="3500"/>
                    <a:pt x="13441" y="3572"/>
                    <a:pt x="13619" y="3572"/>
                  </a:cubicBezTo>
                  <a:cubicBezTo>
                    <a:pt x="13759" y="3572"/>
                    <a:pt x="13878" y="3536"/>
                    <a:pt x="13975" y="3463"/>
                  </a:cubicBezTo>
                  <a:cubicBezTo>
                    <a:pt x="14072" y="3390"/>
                    <a:pt x="14153" y="3277"/>
                    <a:pt x="14218" y="3124"/>
                  </a:cubicBezTo>
                  <a:lnTo>
                    <a:pt x="14218" y="3507"/>
                  </a:lnTo>
                  <a:lnTo>
                    <a:pt x="14503" y="3507"/>
                  </a:lnTo>
                  <a:lnTo>
                    <a:pt x="14503" y="2067"/>
                  </a:lnTo>
                  <a:cubicBezTo>
                    <a:pt x="14503" y="1683"/>
                    <a:pt x="14441" y="1396"/>
                    <a:pt x="14317" y="1206"/>
                  </a:cubicBezTo>
                  <a:cubicBezTo>
                    <a:pt x="14193" y="1017"/>
                    <a:pt x="14006" y="922"/>
                    <a:pt x="13755" y="922"/>
                  </a:cubicBezTo>
                  <a:close/>
                  <a:moveTo>
                    <a:pt x="6297" y="983"/>
                  </a:moveTo>
                  <a:lnTo>
                    <a:pt x="6297" y="3552"/>
                  </a:lnTo>
                  <a:cubicBezTo>
                    <a:pt x="6297" y="3782"/>
                    <a:pt x="6277" y="3933"/>
                    <a:pt x="6238" y="4006"/>
                  </a:cubicBezTo>
                  <a:cubicBezTo>
                    <a:pt x="6199" y="4079"/>
                    <a:pt x="6125" y="4116"/>
                    <a:pt x="6016" y="4116"/>
                  </a:cubicBezTo>
                  <a:lnTo>
                    <a:pt x="5941" y="4116"/>
                  </a:lnTo>
                  <a:lnTo>
                    <a:pt x="5941" y="4467"/>
                  </a:lnTo>
                  <a:lnTo>
                    <a:pt x="6049" y="4467"/>
                  </a:lnTo>
                  <a:cubicBezTo>
                    <a:pt x="6236" y="4467"/>
                    <a:pt x="6372" y="4395"/>
                    <a:pt x="6456" y="4251"/>
                  </a:cubicBezTo>
                  <a:cubicBezTo>
                    <a:pt x="6540" y="4106"/>
                    <a:pt x="6582" y="3874"/>
                    <a:pt x="6582" y="3552"/>
                  </a:cubicBezTo>
                  <a:lnTo>
                    <a:pt x="6582" y="98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rIns="91425" wrap="square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65" name="Shape 86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0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Shape 871"/>
          <p:cNvSpPr txBox="1"/>
          <p:nvPr>
            <p:ph idx="1" type="body"/>
          </p:nvPr>
        </p:nvSpPr>
        <p:spPr>
          <a:xfrm>
            <a:off x="179387" y="333375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termőföld forgalma elővásárlási jogosultságok alapján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872" name="Shape 872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3" name="Shape 873"/>
          <p:cNvSpPr txBox="1"/>
          <p:nvPr/>
        </p:nvSpPr>
        <p:spPr>
          <a:xfrm>
            <a:off x="684212" y="5876925"/>
            <a:ext cx="5616575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Megjegyzés: *elővásárlási jog nélküli termőföld vásárlás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 FVM FTF Ingatlanforgalmi adatgyűjtése alapján, 2011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874" name="Shape 874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5" name="Shape 875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76" name="Shape 876"/>
          <p:cNvCxnSpPr/>
          <p:nvPr/>
        </p:nvCxnSpPr>
        <p:spPr>
          <a:xfrm>
            <a:off x="5084762" y="2127250"/>
            <a:ext cx="0" cy="0"/>
          </a:xfrm>
          <a:prstGeom prst="straightConnector1">
            <a:avLst/>
          </a:prstGeom>
          <a:noFill/>
          <a:ln cap="rnd" cmpd="sng" w="12700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cxnSp>
      <p:graphicFrame>
        <p:nvGraphicFramePr>
          <p:cNvPr id="877" name="Shape 877"/>
          <p:cNvGraphicFramePr/>
          <p:nvPr/>
        </p:nvGraphicFramePr>
        <p:xfrm>
          <a:off x="395287" y="170021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{B619FDF8-3439-404D-99BB-8D7539B5A359}</a:tableStyleId>
              </a:tblPr>
              <a:tblGrid>
                <a:gridCol w="3730625"/>
                <a:gridCol w="1352550"/>
                <a:gridCol w="1352550"/>
                <a:gridCol w="1352550"/>
                <a:gridCol w="1352550"/>
              </a:tblGrid>
              <a:tr h="244475">
                <a:tc rowSpan="3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Megnevezés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gridSpan="4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Bejegyzett földterület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hMerge="1"/>
                <a:tc hMerge="1"/>
                <a:tc hMerge="1"/>
              </a:tr>
              <a:tr h="244475">
                <a:tc vMerge="1"/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ezer ha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hMerge="1"/>
                <a:tc gridSpan="2"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megoszlás (%)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 hMerge="1"/>
              </a:tr>
              <a:tr h="260350">
                <a:tc vMerge="1"/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2004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2004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2010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Elővásárlási jogosultsággal: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91,1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42,7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Tulajdonostárs, közeli hozzátartozó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16,1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Haszonbérlő és helybeli gazdálkodó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37,5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27,2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Letelepedett (tagállami) gazdálkodó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n.a.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0,3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Magyar Állam (NFA)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19,2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1,2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9,0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Elővásárlási jogosultság nélkül: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122,2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129,0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57,3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63,4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Öröklés, </a:t>
                      </a:r>
                      <a:r>
                        <a:rPr i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vásárlás*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105,8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117,6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49,6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57,8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Egyéb földforgalom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11,4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7,7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603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Termőföld forgalom összesen</a:t>
                      </a:r>
                    </a:p>
                  </a:txBody>
                  <a:tcPr marT="0" marB="0" marR="0" marL="0" anchor="b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213,3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203,6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SzPct val="25000"/>
                        <a:buFont typeface="Times New Roman"/>
                        <a:buNone/>
                      </a:pPr>
                      <a:r>
                        <a:rPr b="1" lang="en-US" sz="140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100,0</a:t>
                      </a:r>
                    </a:p>
                  </a:txBody>
                  <a:tcPr marT="0" marB="0" marR="0" marL="0" anchor="ctr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sp>
        <p:nvSpPr>
          <p:cNvPr id="878" name="Shape 87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Shape 884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Szántóföld ára aranykorona érték és (nagy)régiók szerinti bontásban, 2010 (ezer Ft/ha) </a:t>
            </a:r>
          </a:p>
        </p:txBody>
      </p:sp>
      <p:sp>
        <p:nvSpPr>
          <p:cNvPr id="885" name="Shape 885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6" name="Shape 886"/>
          <p:cNvSpPr txBox="1"/>
          <p:nvPr/>
        </p:nvSpPr>
        <p:spPr>
          <a:xfrm>
            <a:off x="539750" y="5589587"/>
            <a:ext cx="4959350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Forrás:AKI Tesztüzemi adatok alapján Vállalkozáselemzési Osztályon készült táblázat, 2011 </a:t>
            </a:r>
          </a:p>
        </p:txBody>
      </p:sp>
      <p:sp>
        <p:nvSpPr>
          <p:cNvPr id="887" name="Shape 887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8" name="Shape 888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889" name="Shape 889"/>
          <p:cNvGrpSpPr/>
          <p:nvPr/>
        </p:nvGrpSpPr>
        <p:grpSpPr>
          <a:xfrm>
            <a:off x="539750" y="1341437"/>
            <a:ext cx="7777162" cy="4175125"/>
            <a:chOff x="539750" y="1341437"/>
            <a:chExt cx="7777162" cy="4175125"/>
          </a:xfrm>
        </p:grpSpPr>
        <p:sp>
          <p:nvSpPr>
            <p:cNvPr id="890" name="Shape 890"/>
            <p:cNvSpPr txBox="1"/>
            <p:nvPr/>
          </p:nvSpPr>
          <p:spPr>
            <a:xfrm>
              <a:off x="6897687" y="4681537"/>
              <a:ext cx="1419225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473</a:t>
              </a:r>
            </a:p>
          </p:txBody>
        </p:sp>
        <p:sp>
          <p:nvSpPr>
            <p:cNvPr id="891" name="Shape 891"/>
            <p:cNvSpPr txBox="1"/>
            <p:nvPr/>
          </p:nvSpPr>
          <p:spPr>
            <a:xfrm>
              <a:off x="5464175" y="4681537"/>
              <a:ext cx="1433512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636</a:t>
              </a:r>
            </a:p>
          </p:txBody>
        </p:sp>
        <p:sp>
          <p:nvSpPr>
            <p:cNvPr id="892" name="Shape 892"/>
            <p:cNvSpPr txBox="1"/>
            <p:nvPr/>
          </p:nvSpPr>
          <p:spPr>
            <a:xfrm>
              <a:off x="4283075" y="4681537"/>
              <a:ext cx="1181100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485</a:t>
              </a:r>
            </a:p>
          </p:txBody>
        </p:sp>
        <p:sp>
          <p:nvSpPr>
            <p:cNvPr id="893" name="Shape 893"/>
            <p:cNvSpPr txBox="1"/>
            <p:nvPr/>
          </p:nvSpPr>
          <p:spPr>
            <a:xfrm>
              <a:off x="3132137" y="4681537"/>
              <a:ext cx="115093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379</a:t>
              </a:r>
            </a:p>
          </p:txBody>
        </p:sp>
        <p:sp>
          <p:nvSpPr>
            <p:cNvPr id="894" name="Shape 894"/>
            <p:cNvSpPr txBox="1"/>
            <p:nvPr/>
          </p:nvSpPr>
          <p:spPr>
            <a:xfrm>
              <a:off x="539750" y="4681537"/>
              <a:ext cx="259238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Magyarország</a:t>
              </a:r>
            </a:p>
          </p:txBody>
        </p:sp>
        <p:sp>
          <p:nvSpPr>
            <p:cNvPr id="895" name="Shape 895"/>
            <p:cNvSpPr txBox="1"/>
            <p:nvPr/>
          </p:nvSpPr>
          <p:spPr>
            <a:xfrm>
              <a:off x="6897687" y="3846512"/>
              <a:ext cx="1419225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440</a:t>
              </a:r>
            </a:p>
          </p:txBody>
        </p:sp>
        <p:sp>
          <p:nvSpPr>
            <p:cNvPr id="896" name="Shape 896"/>
            <p:cNvSpPr txBox="1"/>
            <p:nvPr/>
          </p:nvSpPr>
          <p:spPr>
            <a:xfrm>
              <a:off x="5464175" y="3846512"/>
              <a:ext cx="1433512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402</a:t>
              </a:r>
            </a:p>
          </p:txBody>
        </p:sp>
        <p:sp>
          <p:nvSpPr>
            <p:cNvPr id="897" name="Shape 897"/>
            <p:cNvSpPr txBox="1"/>
            <p:nvPr/>
          </p:nvSpPr>
          <p:spPr>
            <a:xfrm>
              <a:off x="4283075" y="3846512"/>
              <a:ext cx="1181100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469</a:t>
              </a:r>
            </a:p>
          </p:txBody>
        </p:sp>
        <p:sp>
          <p:nvSpPr>
            <p:cNvPr id="898" name="Shape 898"/>
            <p:cNvSpPr txBox="1"/>
            <p:nvPr/>
          </p:nvSpPr>
          <p:spPr>
            <a:xfrm>
              <a:off x="3132137" y="3846512"/>
              <a:ext cx="115093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386</a:t>
              </a:r>
            </a:p>
          </p:txBody>
        </p:sp>
        <p:sp>
          <p:nvSpPr>
            <p:cNvPr id="899" name="Shape 899"/>
            <p:cNvSpPr txBox="1"/>
            <p:nvPr/>
          </p:nvSpPr>
          <p:spPr>
            <a:xfrm>
              <a:off x="539750" y="3846512"/>
              <a:ext cx="259238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Észak-Magyarország</a:t>
              </a:r>
            </a:p>
          </p:txBody>
        </p:sp>
        <p:sp>
          <p:nvSpPr>
            <p:cNvPr id="900" name="Shape 900"/>
            <p:cNvSpPr txBox="1"/>
            <p:nvPr/>
          </p:nvSpPr>
          <p:spPr>
            <a:xfrm>
              <a:off x="6897687" y="3011487"/>
              <a:ext cx="1419225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562</a:t>
              </a:r>
            </a:p>
          </p:txBody>
        </p:sp>
        <p:sp>
          <p:nvSpPr>
            <p:cNvPr id="901" name="Shape 901"/>
            <p:cNvSpPr txBox="1"/>
            <p:nvPr/>
          </p:nvSpPr>
          <p:spPr>
            <a:xfrm>
              <a:off x="5464175" y="3011487"/>
              <a:ext cx="1433512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713</a:t>
              </a:r>
            </a:p>
          </p:txBody>
        </p:sp>
        <p:sp>
          <p:nvSpPr>
            <p:cNvPr id="902" name="Shape 902"/>
            <p:cNvSpPr txBox="1"/>
            <p:nvPr/>
          </p:nvSpPr>
          <p:spPr>
            <a:xfrm>
              <a:off x="4283075" y="3011487"/>
              <a:ext cx="1181100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559</a:t>
              </a:r>
            </a:p>
          </p:txBody>
        </p:sp>
        <p:sp>
          <p:nvSpPr>
            <p:cNvPr id="903" name="Shape 903"/>
            <p:cNvSpPr txBox="1"/>
            <p:nvPr/>
          </p:nvSpPr>
          <p:spPr>
            <a:xfrm>
              <a:off x="3132137" y="3011487"/>
              <a:ext cx="115093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474</a:t>
              </a:r>
            </a:p>
          </p:txBody>
        </p:sp>
        <p:sp>
          <p:nvSpPr>
            <p:cNvPr id="904" name="Shape 904"/>
            <p:cNvSpPr txBox="1"/>
            <p:nvPr/>
          </p:nvSpPr>
          <p:spPr>
            <a:xfrm>
              <a:off x="539750" y="3011487"/>
              <a:ext cx="259238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Dunántúl</a:t>
              </a:r>
            </a:p>
          </p:txBody>
        </p:sp>
        <p:sp>
          <p:nvSpPr>
            <p:cNvPr id="905" name="Shape 905"/>
            <p:cNvSpPr txBox="1"/>
            <p:nvPr/>
          </p:nvSpPr>
          <p:spPr>
            <a:xfrm>
              <a:off x="6897687" y="2176462"/>
              <a:ext cx="1419225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417</a:t>
              </a:r>
            </a:p>
          </p:txBody>
        </p:sp>
        <p:sp>
          <p:nvSpPr>
            <p:cNvPr id="906" name="Shape 906"/>
            <p:cNvSpPr txBox="1"/>
            <p:nvPr/>
          </p:nvSpPr>
          <p:spPr>
            <a:xfrm>
              <a:off x="5464175" y="2176462"/>
              <a:ext cx="1433512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580</a:t>
              </a:r>
            </a:p>
          </p:txBody>
        </p:sp>
        <p:sp>
          <p:nvSpPr>
            <p:cNvPr id="907" name="Shape 907"/>
            <p:cNvSpPr txBox="1"/>
            <p:nvPr/>
          </p:nvSpPr>
          <p:spPr>
            <a:xfrm>
              <a:off x="4283075" y="2176462"/>
              <a:ext cx="1181100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427</a:t>
              </a:r>
            </a:p>
          </p:txBody>
        </p:sp>
        <p:sp>
          <p:nvSpPr>
            <p:cNvPr id="908" name="Shape 908"/>
            <p:cNvSpPr txBox="1"/>
            <p:nvPr/>
          </p:nvSpPr>
          <p:spPr>
            <a:xfrm>
              <a:off x="3132137" y="2176462"/>
              <a:ext cx="115093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332</a:t>
              </a:r>
            </a:p>
          </p:txBody>
        </p:sp>
        <p:sp>
          <p:nvSpPr>
            <p:cNvPr id="909" name="Shape 909"/>
            <p:cNvSpPr txBox="1"/>
            <p:nvPr/>
          </p:nvSpPr>
          <p:spPr>
            <a:xfrm>
              <a:off x="539750" y="2176462"/>
              <a:ext cx="259238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0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Alföld</a:t>
              </a:r>
            </a:p>
          </p:txBody>
        </p:sp>
        <p:sp>
          <p:nvSpPr>
            <p:cNvPr id="910" name="Shape 910"/>
            <p:cNvSpPr txBox="1"/>
            <p:nvPr/>
          </p:nvSpPr>
          <p:spPr>
            <a:xfrm>
              <a:off x="6897687" y="1341437"/>
              <a:ext cx="1419225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Átlag</a:t>
              </a:r>
            </a:p>
          </p:txBody>
        </p:sp>
        <p:sp>
          <p:nvSpPr>
            <p:cNvPr id="911" name="Shape 911"/>
            <p:cNvSpPr txBox="1"/>
            <p:nvPr/>
          </p:nvSpPr>
          <p:spPr>
            <a:xfrm>
              <a:off x="5464175" y="1341437"/>
              <a:ext cx="1433512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 AK felett</a:t>
              </a:r>
            </a:p>
          </p:txBody>
        </p:sp>
        <p:sp>
          <p:nvSpPr>
            <p:cNvPr id="912" name="Shape 912"/>
            <p:cNvSpPr txBox="1"/>
            <p:nvPr/>
          </p:nvSpPr>
          <p:spPr>
            <a:xfrm>
              <a:off x="4283075" y="1341437"/>
              <a:ext cx="1181100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17-30 AK</a:t>
              </a:r>
            </a:p>
          </p:txBody>
        </p:sp>
        <p:sp>
          <p:nvSpPr>
            <p:cNvPr id="913" name="Shape 913"/>
            <p:cNvSpPr txBox="1"/>
            <p:nvPr/>
          </p:nvSpPr>
          <p:spPr>
            <a:xfrm>
              <a:off x="3132137" y="1341437"/>
              <a:ext cx="115093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 AK alatt</a:t>
              </a:r>
            </a:p>
          </p:txBody>
        </p:sp>
        <p:sp>
          <p:nvSpPr>
            <p:cNvPr id="914" name="Shape 914"/>
            <p:cNvSpPr txBox="1"/>
            <p:nvPr/>
          </p:nvSpPr>
          <p:spPr>
            <a:xfrm>
              <a:off x="539750" y="1341437"/>
              <a:ext cx="2592387" cy="8350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Régió</a:t>
              </a:r>
            </a:p>
          </p:txBody>
        </p:sp>
        <p:cxnSp>
          <p:nvCxnSpPr>
            <p:cNvPr id="915" name="Shape 915"/>
            <p:cNvCxnSpPr/>
            <p:nvPr/>
          </p:nvCxnSpPr>
          <p:spPr>
            <a:xfrm>
              <a:off x="539750" y="1341437"/>
              <a:ext cx="7777162" cy="0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16" name="Shape 916"/>
            <p:cNvCxnSpPr/>
            <p:nvPr/>
          </p:nvCxnSpPr>
          <p:spPr>
            <a:xfrm>
              <a:off x="539750" y="5516562"/>
              <a:ext cx="7777162" cy="0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17" name="Shape 917"/>
            <p:cNvCxnSpPr/>
            <p:nvPr/>
          </p:nvCxnSpPr>
          <p:spPr>
            <a:xfrm>
              <a:off x="539750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18" name="Shape 918"/>
            <p:cNvCxnSpPr/>
            <p:nvPr/>
          </p:nvCxnSpPr>
          <p:spPr>
            <a:xfrm>
              <a:off x="8316912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19" name="Shape 919"/>
            <p:cNvCxnSpPr/>
            <p:nvPr/>
          </p:nvCxnSpPr>
          <p:spPr>
            <a:xfrm>
              <a:off x="539750" y="2176462"/>
              <a:ext cx="7777162" cy="0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0" name="Shape 920"/>
            <p:cNvCxnSpPr/>
            <p:nvPr/>
          </p:nvCxnSpPr>
          <p:spPr>
            <a:xfrm>
              <a:off x="3132137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1" name="Shape 921"/>
            <p:cNvCxnSpPr/>
            <p:nvPr/>
          </p:nvCxnSpPr>
          <p:spPr>
            <a:xfrm>
              <a:off x="4283075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2" name="Shape 922"/>
            <p:cNvCxnSpPr/>
            <p:nvPr/>
          </p:nvCxnSpPr>
          <p:spPr>
            <a:xfrm>
              <a:off x="5464175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3" name="Shape 923"/>
            <p:cNvCxnSpPr/>
            <p:nvPr/>
          </p:nvCxnSpPr>
          <p:spPr>
            <a:xfrm>
              <a:off x="6897687" y="1341437"/>
              <a:ext cx="0" cy="4175125"/>
            </a:xfrm>
            <a:prstGeom prst="straightConnector1">
              <a:avLst/>
            </a:prstGeom>
            <a:noFill/>
            <a:ln cap="rnd" cmpd="sng" w="254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4" name="Shape 924"/>
            <p:cNvCxnSpPr/>
            <p:nvPr/>
          </p:nvCxnSpPr>
          <p:spPr>
            <a:xfrm>
              <a:off x="539750" y="3011487"/>
              <a:ext cx="77771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5" name="Shape 925"/>
            <p:cNvCxnSpPr/>
            <p:nvPr/>
          </p:nvCxnSpPr>
          <p:spPr>
            <a:xfrm>
              <a:off x="539750" y="3846512"/>
              <a:ext cx="77771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26" name="Shape 926"/>
            <p:cNvCxnSpPr/>
            <p:nvPr/>
          </p:nvCxnSpPr>
          <p:spPr>
            <a:xfrm>
              <a:off x="539750" y="4681537"/>
              <a:ext cx="7777162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927" name="Shape 92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Shape 933"/>
          <p:cNvSpPr txBox="1"/>
          <p:nvPr>
            <p:ph idx="1" type="body"/>
          </p:nvPr>
        </p:nvSpPr>
        <p:spPr>
          <a:xfrm>
            <a:off x="250825" y="549275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szántóföld ára kistérségenként, 2010</a:t>
            </a:r>
          </a:p>
        </p:txBody>
      </p:sp>
      <p:sp>
        <p:nvSpPr>
          <p:cNvPr id="934" name="Shape 934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5" name="Shape 935"/>
          <p:cNvSpPr txBox="1"/>
          <p:nvPr/>
        </p:nvSpPr>
        <p:spPr>
          <a:xfrm>
            <a:off x="684212" y="6049962"/>
            <a:ext cx="4881562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Forrás:AKI Tesztüzemi adatok alapján Vállalkozáselemzési Osztályon készült térkép, 2011 </a:t>
            </a:r>
          </a:p>
        </p:txBody>
      </p:sp>
      <p:sp>
        <p:nvSpPr>
          <p:cNvPr id="936" name="Shape 936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7" name="Shape 937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8" name="Shape 938"/>
          <p:cNvSpPr/>
          <p:nvPr/>
        </p:nvSpPr>
        <p:spPr>
          <a:xfrm>
            <a:off x="611187" y="1341437"/>
            <a:ext cx="7826375" cy="4587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39" name="Shape 93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539750" y="260350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Tartalom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395287" y="1557337"/>
            <a:ext cx="7921625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„Uniós” termőföld piac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Magyar termőföld piac</a:t>
            </a: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II.1. Földhasználat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II.2. Földtulajdon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II.3 Földforgalom</a:t>
            </a:r>
          </a:p>
        </p:txBody>
      </p:sp>
      <p:sp>
        <p:nvSpPr>
          <p:cNvPr id="59" name="Shape 5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44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Shape 94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Szántóföld ára régiók és földminőség szerint, 2011. január (ezer Ft/ha) </a:t>
            </a:r>
          </a:p>
        </p:txBody>
      </p:sp>
      <p:sp>
        <p:nvSpPr>
          <p:cNvPr id="946" name="Shape 946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7" name="Shape 947"/>
          <p:cNvSpPr txBox="1"/>
          <p:nvPr/>
        </p:nvSpPr>
        <p:spPr>
          <a:xfrm>
            <a:off x="684212" y="5805487"/>
            <a:ext cx="1738312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Forrás:MGSZH, 2011 alapján </a:t>
            </a:r>
          </a:p>
        </p:txBody>
      </p:sp>
      <p:sp>
        <p:nvSpPr>
          <p:cNvPr id="948" name="Shape 948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9" name="Shape 949"/>
          <p:cNvSpPr/>
          <p:nvPr/>
        </p:nvSpPr>
        <p:spPr>
          <a:xfrm>
            <a:off x="0" y="14525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950" name="Shape 950"/>
          <p:cNvGrpSpPr/>
          <p:nvPr/>
        </p:nvGrpSpPr>
        <p:grpSpPr>
          <a:xfrm>
            <a:off x="684212" y="1412875"/>
            <a:ext cx="7488238" cy="4264025"/>
            <a:chOff x="684212" y="1412875"/>
            <a:chExt cx="7488238" cy="4264025"/>
          </a:xfrm>
        </p:grpSpPr>
        <p:sp>
          <p:nvSpPr>
            <p:cNvPr id="951" name="Shape 951"/>
            <p:cNvSpPr txBox="1"/>
            <p:nvPr/>
          </p:nvSpPr>
          <p:spPr>
            <a:xfrm>
              <a:off x="6759575" y="5256212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600-1000</a:t>
              </a:r>
            </a:p>
          </p:txBody>
        </p:sp>
        <p:sp>
          <p:nvSpPr>
            <p:cNvPr id="952" name="Shape 952"/>
            <p:cNvSpPr txBox="1"/>
            <p:nvPr/>
          </p:nvSpPr>
          <p:spPr>
            <a:xfrm>
              <a:off x="5534025" y="525621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350-750</a:t>
              </a:r>
            </a:p>
          </p:txBody>
        </p:sp>
        <p:sp>
          <p:nvSpPr>
            <p:cNvPr id="953" name="Shape 953"/>
            <p:cNvSpPr txBox="1"/>
            <p:nvPr/>
          </p:nvSpPr>
          <p:spPr>
            <a:xfrm>
              <a:off x="4308475" y="525621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200-500</a:t>
              </a:r>
            </a:p>
          </p:txBody>
        </p:sp>
        <p:sp>
          <p:nvSpPr>
            <p:cNvPr id="954" name="Shape 954"/>
            <p:cNvSpPr txBox="1"/>
            <p:nvPr/>
          </p:nvSpPr>
          <p:spPr>
            <a:xfrm>
              <a:off x="2959100" y="5256212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200-400</a:t>
              </a:r>
            </a:p>
          </p:txBody>
        </p:sp>
        <p:sp>
          <p:nvSpPr>
            <p:cNvPr id="955" name="Shape 955"/>
            <p:cNvSpPr txBox="1"/>
            <p:nvPr/>
          </p:nvSpPr>
          <p:spPr>
            <a:xfrm>
              <a:off x="684212" y="5256212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Dél-Alföld</a:t>
              </a:r>
            </a:p>
          </p:txBody>
        </p:sp>
        <p:sp>
          <p:nvSpPr>
            <p:cNvPr id="956" name="Shape 956"/>
            <p:cNvSpPr txBox="1"/>
            <p:nvPr/>
          </p:nvSpPr>
          <p:spPr>
            <a:xfrm>
              <a:off x="6759575" y="4837112"/>
              <a:ext cx="14128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500-2500</a:t>
              </a:r>
            </a:p>
          </p:txBody>
        </p:sp>
        <p:sp>
          <p:nvSpPr>
            <p:cNvPr id="957" name="Shape 957"/>
            <p:cNvSpPr txBox="1"/>
            <p:nvPr/>
          </p:nvSpPr>
          <p:spPr>
            <a:xfrm>
              <a:off x="5534025" y="4837112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400-1500</a:t>
              </a:r>
            </a:p>
          </p:txBody>
        </p:sp>
        <p:sp>
          <p:nvSpPr>
            <p:cNvPr id="958" name="Shape 958"/>
            <p:cNvSpPr txBox="1"/>
            <p:nvPr/>
          </p:nvSpPr>
          <p:spPr>
            <a:xfrm>
              <a:off x="4308475" y="4837112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300-1100</a:t>
              </a:r>
            </a:p>
          </p:txBody>
        </p:sp>
        <p:sp>
          <p:nvSpPr>
            <p:cNvPr id="959" name="Shape 959"/>
            <p:cNvSpPr txBox="1"/>
            <p:nvPr/>
          </p:nvSpPr>
          <p:spPr>
            <a:xfrm>
              <a:off x="2959100" y="4837112"/>
              <a:ext cx="13493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200-800</a:t>
              </a:r>
            </a:p>
          </p:txBody>
        </p:sp>
        <p:sp>
          <p:nvSpPr>
            <p:cNvPr id="960" name="Shape 960"/>
            <p:cNvSpPr txBox="1"/>
            <p:nvPr/>
          </p:nvSpPr>
          <p:spPr>
            <a:xfrm>
              <a:off x="684212" y="4837112"/>
              <a:ext cx="2274887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Észak-Alföld</a:t>
              </a:r>
            </a:p>
          </p:txBody>
        </p:sp>
        <p:sp>
          <p:nvSpPr>
            <p:cNvPr id="961" name="Shape 961"/>
            <p:cNvSpPr txBox="1"/>
            <p:nvPr/>
          </p:nvSpPr>
          <p:spPr>
            <a:xfrm>
              <a:off x="6759575" y="4416425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700-1250</a:t>
              </a:r>
            </a:p>
          </p:txBody>
        </p:sp>
        <p:sp>
          <p:nvSpPr>
            <p:cNvPr id="962" name="Shape 962"/>
            <p:cNvSpPr txBox="1"/>
            <p:nvPr/>
          </p:nvSpPr>
          <p:spPr>
            <a:xfrm>
              <a:off x="5534025" y="441642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300-1100</a:t>
              </a:r>
            </a:p>
          </p:txBody>
        </p:sp>
        <p:sp>
          <p:nvSpPr>
            <p:cNvPr id="963" name="Shape 963"/>
            <p:cNvSpPr txBox="1"/>
            <p:nvPr/>
          </p:nvSpPr>
          <p:spPr>
            <a:xfrm>
              <a:off x="4308475" y="4416425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200-800</a:t>
              </a:r>
            </a:p>
          </p:txBody>
        </p:sp>
        <p:sp>
          <p:nvSpPr>
            <p:cNvPr id="964" name="Shape 964"/>
            <p:cNvSpPr txBox="1"/>
            <p:nvPr/>
          </p:nvSpPr>
          <p:spPr>
            <a:xfrm>
              <a:off x="2959100" y="4416425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150-350</a:t>
              </a:r>
            </a:p>
          </p:txBody>
        </p:sp>
        <p:sp>
          <p:nvSpPr>
            <p:cNvPr id="965" name="Shape 965"/>
            <p:cNvSpPr txBox="1"/>
            <p:nvPr/>
          </p:nvSpPr>
          <p:spPr>
            <a:xfrm>
              <a:off x="684212" y="4416425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Észak-Magyarország</a:t>
              </a:r>
            </a:p>
          </p:txBody>
        </p:sp>
        <p:sp>
          <p:nvSpPr>
            <p:cNvPr id="966" name="Shape 966"/>
            <p:cNvSpPr txBox="1"/>
            <p:nvPr/>
          </p:nvSpPr>
          <p:spPr>
            <a:xfrm>
              <a:off x="6759575" y="3995737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800-1650</a:t>
              </a:r>
            </a:p>
          </p:txBody>
        </p:sp>
        <p:sp>
          <p:nvSpPr>
            <p:cNvPr id="967" name="Shape 967"/>
            <p:cNvSpPr txBox="1"/>
            <p:nvPr/>
          </p:nvSpPr>
          <p:spPr>
            <a:xfrm>
              <a:off x="5534025" y="3995737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500-1600</a:t>
              </a:r>
            </a:p>
          </p:txBody>
        </p:sp>
        <p:sp>
          <p:nvSpPr>
            <p:cNvPr id="968" name="Shape 968"/>
            <p:cNvSpPr txBox="1"/>
            <p:nvPr/>
          </p:nvSpPr>
          <p:spPr>
            <a:xfrm>
              <a:off x="4308475" y="3995737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300-1200</a:t>
              </a:r>
            </a:p>
          </p:txBody>
        </p:sp>
        <p:sp>
          <p:nvSpPr>
            <p:cNvPr id="969" name="Shape 969"/>
            <p:cNvSpPr txBox="1"/>
            <p:nvPr/>
          </p:nvSpPr>
          <p:spPr>
            <a:xfrm>
              <a:off x="2959100" y="3995737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250-800</a:t>
              </a:r>
            </a:p>
          </p:txBody>
        </p:sp>
        <p:sp>
          <p:nvSpPr>
            <p:cNvPr id="970" name="Shape 970"/>
            <p:cNvSpPr txBox="1"/>
            <p:nvPr/>
          </p:nvSpPr>
          <p:spPr>
            <a:xfrm>
              <a:off x="684212" y="3995737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Dél-Dunántúl</a:t>
              </a:r>
            </a:p>
          </p:txBody>
        </p:sp>
        <p:sp>
          <p:nvSpPr>
            <p:cNvPr id="971" name="Shape 971"/>
            <p:cNvSpPr txBox="1"/>
            <p:nvPr/>
          </p:nvSpPr>
          <p:spPr>
            <a:xfrm>
              <a:off x="6759575" y="3575050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750-2000</a:t>
              </a:r>
            </a:p>
          </p:txBody>
        </p:sp>
        <p:sp>
          <p:nvSpPr>
            <p:cNvPr id="972" name="Shape 972"/>
            <p:cNvSpPr txBox="1"/>
            <p:nvPr/>
          </p:nvSpPr>
          <p:spPr>
            <a:xfrm>
              <a:off x="5534025" y="3575050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500-1200</a:t>
              </a:r>
            </a:p>
          </p:txBody>
        </p:sp>
        <p:sp>
          <p:nvSpPr>
            <p:cNvPr id="973" name="Shape 973"/>
            <p:cNvSpPr txBox="1"/>
            <p:nvPr/>
          </p:nvSpPr>
          <p:spPr>
            <a:xfrm>
              <a:off x="4308475" y="3575050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500-1000</a:t>
              </a:r>
            </a:p>
          </p:txBody>
        </p:sp>
        <p:sp>
          <p:nvSpPr>
            <p:cNvPr id="974" name="Shape 974"/>
            <p:cNvSpPr txBox="1"/>
            <p:nvPr/>
          </p:nvSpPr>
          <p:spPr>
            <a:xfrm>
              <a:off x="2959100" y="3575050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300-700</a:t>
              </a:r>
            </a:p>
          </p:txBody>
        </p:sp>
        <p:sp>
          <p:nvSpPr>
            <p:cNvPr id="975" name="Shape 975"/>
            <p:cNvSpPr txBox="1"/>
            <p:nvPr/>
          </p:nvSpPr>
          <p:spPr>
            <a:xfrm>
              <a:off x="684212" y="3575050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Nyugat-Dunántúl</a:t>
              </a:r>
            </a:p>
          </p:txBody>
        </p:sp>
        <p:sp>
          <p:nvSpPr>
            <p:cNvPr id="976" name="Shape 976"/>
            <p:cNvSpPr txBox="1"/>
            <p:nvPr/>
          </p:nvSpPr>
          <p:spPr>
            <a:xfrm>
              <a:off x="6759575" y="3154362"/>
              <a:ext cx="14128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600-1500</a:t>
              </a:r>
            </a:p>
          </p:txBody>
        </p:sp>
        <p:sp>
          <p:nvSpPr>
            <p:cNvPr id="977" name="Shape 977"/>
            <p:cNvSpPr txBox="1"/>
            <p:nvPr/>
          </p:nvSpPr>
          <p:spPr>
            <a:xfrm>
              <a:off x="5534025" y="315436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450-1200</a:t>
              </a:r>
            </a:p>
          </p:txBody>
        </p:sp>
        <p:sp>
          <p:nvSpPr>
            <p:cNvPr id="978" name="Shape 978"/>
            <p:cNvSpPr txBox="1"/>
            <p:nvPr/>
          </p:nvSpPr>
          <p:spPr>
            <a:xfrm>
              <a:off x="4308475" y="3154362"/>
              <a:ext cx="1225550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350-1000</a:t>
              </a:r>
            </a:p>
          </p:txBody>
        </p:sp>
        <p:sp>
          <p:nvSpPr>
            <p:cNvPr id="979" name="Shape 979"/>
            <p:cNvSpPr txBox="1"/>
            <p:nvPr/>
          </p:nvSpPr>
          <p:spPr>
            <a:xfrm>
              <a:off x="2959100" y="3154362"/>
              <a:ext cx="1349375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300-700</a:t>
              </a:r>
            </a:p>
          </p:txBody>
        </p:sp>
        <p:sp>
          <p:nvSpPr>
            <p:cNvPr id="980" name="Shape 980"/>
            <p:cNvSpPr txBox="1"/>
            <p:nvPr/>
          </p:nvSpPr>
          <p:spPr>
            <a:xfrm>
              <a:off x="684212" y="3154362"/>
              <a:ext cx="2274887" cy="420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Közép-Dunántúl</a:t>
              </a:r>
            </a:p>
          </p:txBody>
        </p:sp>
        <p:sp>
          <p:nvSpPr>
            <p:cNvPr id="981" name="Shape 981"/>
            <p:cNvSpPr txBox="1"/>
            <p:nvPr/>
          </p:nvSpPr>
          <p:spPr>
            <a:xfrm>
              <a:off x="6759575" y="2735262"/>
              <a:ext cx="14128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1000-1300</a:t>
              </a:r>
            </a:p>
          </p:txBody>
        </p:sp>
        <p:sp>
          <p:nvSpPr>
            <p:cNvPr id="982" name="Shape 982"/>
            <p:cNvSpPr txBox="1"/>
            <p:nvPr/>
          </p:nvSpPr>
          <p:spPr>
            <a:xfrm>
              <a:off x="5534025" y="2735262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800-1100</a:t>
              </a:r>
            </a:p>
          </p:txBody>
        </p:sp>
        <p:sp>
          <p:nvSpPr>
            <p:cNvPr id="983" name="Shape 983"/>
            <p:cNvSpPr txBox="1"/>
            <p:nvPr/>
          </p:nvSpPr>
          <p:spPr>
            <a:xfrm>
              <a:off x="4308475" y="2735262"/>
              <a:ext cx="1225550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500-750</a:t>
              </a:r>
            </a:p>
          </p:txBody>
        </p:sp>
        <p:sp>
          <p:nvSpPr>
            <p:cNvPr id="984" name="Shape 984"/>
            <p:cNvSpPr txBox="1"/>
            <p:nvPr/>
          </p:nvSpPr>
          <p:spPr>
            <a:xfrm>
              <a:off x="2959100" y="2735262"/>
              <a:ext cx="1349375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2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300-450</a:t>
              </a:r>
            </a:p>
          </p:txBody>
        </p:sp>
        <p:sp>
          <p:nvSpPr>
            <p:cNvPr id="985" name="Shape 985"/>
            <p:cNvSpPr txBox="1"/>
            <p:nvPr/>
          </p:nvSpPr>
          <p:spPr>
            <a:xfrm>
              <a:off x="684212" y="2735262"/>
              <a:ext cx="2274887" cy="419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Közép-Magyarország </a:t>
              </a:r>
            </a:p>
          </p:txBody>
        </p:sp>
        <p:sp>
          <p:nvSpPr>
            <p:cNvPr id="986" name="Shape 986"/>
            <p:cNvSpPr txBox="1"/>
            <p:nvPr/>
          </p:nvSpPr>
          <p:spPr>
            <a:xfrm>
              <a:off x="6759575" y="2095500"/>
              <a:ext cx="1412875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(30 Ak/ha felett)</a:t>
              </a:r>
            </a:p>
          </p:txBody>
        </p:sp>
        <p:sp>
          <p:nvSpPr>
            <p:cNvPr id="987" name="Shape 987"/>
            <p:cNvSpPr txBox="1"/>
            <p:nvPr/>
          </p:nvSpPr>
          <p:spPr>
            <a:xfrm>
              <a:off x="5534025" y="2095500"/>
              <a:ext cx="1225550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(25-30 Ak/ha)</a:t>
              </a:r>
            </a:p>
          </p:txBody>
        </p:sp>
        <p:sp>
          <p:nvSpPr>
            <p:cNvPr id="988" name="Shape 988"/>
            <p:cNvSpPr txBox="1"/>
            <p:nvPr/>
          </p:nvSpPr>
          <p:spPr>
            <a:xfrm>
              <a:off x="4308475" y="2095500"/>
              <a:ext cx="1225550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(17-25 Ak/ha)</a:t>
              </a:r>
            </a:p>
          </p:txBody>
        </p:sp>
        <p:sp>
          <p:nvSpPr>
            <p:cNvPr id="989" name="Shape 989"/>
            <p:cNvSpPr txBox="1"/>
            <p:nvPr/>
          </p:nvSpPr>
          <p:spPr>
            <a:xfrm>
              <a:off x="2959100" y="2095500"/>
              <a:ext cx="1349375" cy="6397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(17 Ak/ha alatt)</a:t>
              </a:r>
            </a:p>
          </p:txBody>
        </p:sp>
        <p:sp>
          <p:nvSpPr>
            <p:cNvPr id="990" name="Shape 990"/>
            <p:cNvSpPr txBox="1"/>
            <p:nvPr/>
          </p:nvSpPr>
          <p:spPr>
            <a:xfrm>
              <a:off x="6759575" y="1412875"/>
              <a:ext cx="1412875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Kiváló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991" name="Shape 991"/>
            <p:cNvSpPr txBox="1"/>
            <p:nvPr/>
          </p:nvSpPr>
          <p:spPr>
            <a:xfrm>
              <a:off x="5534025" y="1412875"/>
              <a:ext cx="1225550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Jó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992" name="Shape 992"/>
            <p:cNvSpPr txBox="1"/>
            <p:nvPr/>
          </p:nvSpPr>
          <p:spPr>
            <a:xfrm>
              <a:off x="4308475" y="1412875"/>
              <a:ext cx="1225550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Átlagos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993" name="Shape 993"/>
            <p:cNvSpPr txBox="1"/>
            <p:nvPr/>
          </p:nvSpPr>
          <p:spPr>
            <a:xfrm>
              <a:off x="2959100" y="1412875"/>
              <a:ext cx="1349375" cy="6826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Gyenge</a:t>
              </a:r>
            </a:p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minőség</a:t>
              </a:r>
            </a:p>
          </p:txBody>
        </p:sp>
        <p:sp>
          <p:nvSpPr>
            <p:cNvPr id="994" name="Shape 994"/>
            <p:cNvSpPr txBox="1"/>
            <p:nvPr/>
          </p:nvSpPr>
          <p:spPr>
            <a:xfrm>
              <a:off x="684212" y="1412875"/>
              <a:ext cx="2274887" cy="13223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995" name="Shape 995"/>
            <p:cNvCxnSpPr/>
            <p:nvPr/>
          </p:nvCxnSpPr>
          <p:spPr>
            <a:xfrm>
              <a:off x="684212" y="141287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96" name="Shape 996"/>
            <p:cNvCxnSpPr/>
            <p:nvPr/>
          </p:nvCxnSpPr>
          <p:spPr>
            <a:xfrm>
              <a:off x="684212" y="5676900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97" name="Shape 997"/>
            <p:cNvCxnSpPr/>
            <p:nvPr/>
          </p:nvCxnSpPr>
          <p:spPr>
            <a:xfrm>
              <a:off x="684212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98" name="Shape 998"/>
            <p:cNvCxnSpPr/>
            <p:nvPr/>
          </p:nvCxnSpPr>
          <p:spPr>
            <a:xfrm>
              <a:off x="8172450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999" name="Shape 999"/>
            <p:cNvCxnSpPr/>
            <p:nvPr/>
          </p:nvCxnSpPr>
          <p:spPr>
            <a:xfrm>
              <a:off x="684212" y="273526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0" name="Shape 1000"/>
            <p:cNvCxnSpPr/>
            <p:nvPr/>
          </p:nvCxnSpPr>
          <p:spPr>
            <a:xfrm>
              <a:off x="2959100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1" name="Shape 1001"/>
            <p:cNvCxnSpPr/>
            <p:nvPr/>
          </p:nvCxnSpPr>
          <p:spPr>
            <a:xfrm>
              <a:off x="2959100" y="2095500"/>
              <a:ext cx="521335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2" name="Shape 1002"/>
            <p:cNvCxnSpPr/>
            <p:nvPr/>
          </p:nvCxnSpPr>
          <p:spPr>
            <a:xfrm>
              <a:off x="4308475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3" name="Shape 1003"/>
            <p:cNvCxnSpPr/>
            <p:nvPr/>
          </p:nvCxnSpPr>
          <p:spPr>
            <a:xfrm>
              <a:off x="5534025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4" name="Shape 1004"/>
            <p:cNvCxnSpPr/>
            <p:nvPr/>
          </p:nvCxnSpPr>
          <p:spPr>
            <a:xfrm>
              <a:off x="6759575" y="1412875"/>
              <a:ext cx="0" cy="4264025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5" name="Shape 1005"/>
            <p:cNvCxnSpPr/>
            <p:nvPr/>
          </p:nvCxnSpPr>
          <p:spPr>
            <a:xfrm>
              <a:off x="684212" y="315436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6" name="Shape 1006"/>
            <p:cNvCxnSpPr/>
            <p:nvPr/>
          </p:nvCxnSpPr>
          <p:spPr>
            <a:xfrm>
              <a:off x="684212" y="3575050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7" name="Shape 1007"/>
            <p:cNvCxnSpPr/>
            <p:nvPr/>
          </p:nvCxnSpPr>
          <p:spPr>
            <a:xfrm>
              <a:off x="684212" y="3995737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8" name="Shape 1008"/>
            <p:cNvCxnSpPr/>
            <p:nvPr/>
          </p:nvCxnSpPr>
          <p:spPr>
            <a:xfrm>
              <a:off x="684212" y="4416425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09" name="Shape 1009"/>
            <p:cNvCxnSpPr/>
            <p:nvPr/>
          </p:nvCxnSpPr>
          <p:spPr>
            <a:xfrm>
              <a:off x="684212" y="483711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10" name="Shape 1010"/>
            <p:cNvCxnSpPr/>
            <p:nvPr/>
          </p:nvCxnSpPr>
          <p:spPr>
            <a:xfrm>
              <a:off x="684212" y="5256212"/>
              <a:ext cx="7488237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1011" name="Shape 101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6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Shape 1017"/>
          <p:cNvSpPr txBox="1"/>
          <p:nvPr>
            <p:ph type="title"/>
          </p:nvPr>
        </p:nvSpPr>
        <p:spPr>
          <a:xfrm>
            <a:off x="636587" y="476250"/>
            <a:ext cx="8507412" cy="777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Nemzeti Földalap Vagyonkezelési és hasznosítási elvek </a:t>
            </a:r>
            <a:b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[2010. évi LXXXVII. Törvény]</a:t>
            </a:r>
          </a:p>
        </p:txBody>
      </p:sp>
      <p:sp>
        <p:nvSpPr>
          <p:cNvPr id="1018" name="Shape 1018"/>
          <p:cNvSpPr txBox="1"/>
          <p:nvPr>
            <p:ph idx="1" type="body"/>
          </p:nvPr>
        </p:nvSpPr>
        <p:spPr>
          <a:xfrm>
            <a:off x="395287" y="1268412"/>
            <a:ext cx="8353425" cy="2879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működőképes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családi gazdaságok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kialakításának elősegítése, a szakirányú végzettséggel rendelkező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agrárvállalkozók földhöz jutásának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támogatása;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földárak és -haszonbérek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alakulásának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befolyásolása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termőföld magánosítása során létrejött, a hatékony mezőgazdasági hasznosításra alkalmatlan birtokszerkezet vidékfejlesztési célokkal összehangolt javításának támogatása, a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gazdálkodás jellegének megfelelő, versenyképes birtokméretek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kialakításának elősegítése;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birtok-összevonás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célú, valamint az állattenyésztő telepek működését biztosító önkéntes földcseréhez szükséges termőföld biztosítása;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a magántulajdonba került, természetvédelmi oltalom alatt álló … és a mentett oldali vízjárta területek cseréjéhez, továbbá kisajátítás esetén … földkészlet biztosítása; különleges termesztési célok megvalósításához tartalékterületek biztosítása;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fennálló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földhasználati viszonyok stabilizálása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 további földhasználatok elősegítése;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…a nem művelt, vagy méretük és kialakításuk miatt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gazdaságosan nem művelhető területek hasznosításának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állami kezdeményező szereppel történő meggyorsítása;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értékes termőhelyen lévő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ültetvényterületek megtartásának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elősegítése;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tározók, záportározók kialakításához szükséges terület biztosítása;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erdővagyonnal való tartamos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(fenntartható)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gazdálkodás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feltételeinek segítése;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szociálisan hátrányos helyzetű rétegek megélhetésének elősegítése érdekében szervezett mezőgazdasági munkavégzést szolgáló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szociális földalap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biztosítása;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oktatás és a 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tudományos kutatás</a:t>
            </a: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céljainak, a mezőgazdasági genetikai háttér fenntartásának, megőrzésének szolgálata. </a:t>
            </a:r>
          </a:p>
        </p:txBody>
      </p:sp>
      <p:sp>
        <p:nvSpPr>
          <p:cNvPr id="1019" name="Shape 101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24" name="Shape 10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Shape 102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Közvetlen támogatásra nem bejelentett mezőgazdasági terület településenként</a:t>
            </a:r>
          </a:p>
        </p:txBody>
      </p:sp>
      <p:pic>
        <p:nvPicPr>
          <p:cNvPr id="1026" name="Shape 10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4212" y="1268412"/>
            <a:ext cx="7848600" cy="4852987"/>
          </a:xfrm>
          <a:prstGeom prst="rect">
            <a:avLst/>
          </a:prstGeom>
          <a:noFill/>
          <a:ln>
            <a:noFill/>
          </a:ln>
        </p:spPr>
      </p:pic>
      <p:sp>
        <p:nvSpPr>
          <p:cNvPr id="1027" name="Shape 1027"/>
          <p:cNvSpPr txBox="1"/>
          <p:nvPr/>
        </p:nvSpPr>
        <p:spPr>
          <a:xfrm>
            <a:off x="755650" y="6092825"/>
            <a:ext cx="20637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MVH, 2009 alapján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028" name="Shape 102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3" name="Shape 10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Shape 1034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Közvetlen támogatásra nem bejelentett mezőgazdasági terület aránya</a:t>
            </a:r>
          </a:p>
        </p:txBody>
      </p:sp>
      <p:sp>
        <p:nvSpPr>
          <p:cNvPr id="1035" name="Shape 1035"/>
          <p:cNvSpPr txBox="1"/>
          <p:nvPr/>
        </p:nvSpPr>
        <p:spPr>
          <a:xfrm>
            <a:off x="827087" y="6211887"/>
            <a:ext cx="200025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MVH, 2009 alapján</a:t>
            </a:r>
          </a:p>
        </p:txBody>
      </p:sp>
      <p:sp>
        <p:nvSpPr>
          <p:cNvPr id="1036" name="Shape 1036"/>
          <p:cNvSpPr/>
          <p:nvPr/>
        </p:nvSpPr>
        <p:spPr>
          <a:xfrm>
            <a:off x="971550" y="981075"/>
            <a:ext cx="72009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7" name="Shape 103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42" name="Shape 10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Shape 1043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Földpiaci verseny</a:t>
            </a:r>
          </a:p>
        </p:txBody>
      </p:sp>
      <p:sp>
        <p:nvSpPr>
          <p:cNvPr id="1044" name="Shape 1044"/>
          <p:cNvSpPr txBox="1"/>
          <p:nvPr/>
        </p:nvSpPr>
        <p:spPr>
          <a:xfrm>
            <a:off x="468312" y="4724400"/>
            <a:ext cx="2493962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 MVH, 2007-es adatok alapján</a:t>
            </a:r>
          </a:p>
        </p:txBody>
      </p:sp>
      <p:grpSp>
        <p:nvGrpSpPr>
          <p:cNvPr id="1045" name="Shape 1045"/>
          <p:cNvGrpSpPr/>
          <p:nvPr/>
        </p:nvGrpSpPr>
        <p:grpSpPr>
          <a:xfrm>
            <a:off x="468312" y="1341437"/>
            <a:ext cx="8229600" cy="3313112"/>
            <a:chOff x="468312" y="1844675"/>
            <a:chExt cx="8229600" cy="3313112"/>
          </a:xfrm>
        </p:grpSpPr>
        <p:sp>
          <p:nvSpPr>
            <p:cNvPr id="1046" name="Shape 1046"/>
            <p:cNvSpPr txBox="1"/>
            <p:nvPr/>
          </p:nvSpPr>
          <p:spPr>
            <a:xfrm>
              <a:off x="6659562" y="4705350"/>
              <a:ext cx="2038350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5,0</a:t>
              </a:r>
            </a:p>
          </p:txBody>
        </p:sp>
        <p:sp>
          <p:nvSpPr>
            <p:cNvPr id="1047" name="Shape 1047"/>
            <p:cNvSpPr txBox="1"/>
            <p:nvPr/>
          </p:nvSpPr>
          <p:spPr>
            <a:xfrm>
              <a:off x="5795962" y="4705350"/>
              <a:ext cx="863600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100,0</a:t>
              </a:r>
            </a:p>
          </p:txBody>
        </p:sp>
        <p:sp>
          <p:nvSpPr>
            <p:cNvPr id="1048" name="Shape 1048"/>
            <p:cNvSpPr txBox="1"/>
            <p:nvPr/>
          </p:nvSpPr>
          <p:spPr>
            <a:xfrm>
              <a:off x="4932362" y="4705350"/>
              <a:ext cx="863600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5081</a:t>
              </a:r>
            </a:p>
          </p:txBody>
        </p:sp>
        <p:sp>
          <p:nvSpPr>
            <p:cNvPr id="1049" name="Shape 1049"/>
            <p:cNvSpPr txBox="1"/>
            <p:nvPr/>
          </p:nvSpPr>
          <p:spPr>
            <a:xfrm>
              <a:off x="4140200" y="4705350"/>
              <a:ext cx="792162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100,0</a:t>
              </a:r>
            </a:p>
          </p:txBody>
        </p:sp>
        <p:sp>
          <p:nvSpPr>
            <p:cNvPr id="1050" name="Shape 1050"/>
            <p:cNvSpPr txBox="1"/>
            <p:nvPr/>
          </p:nvSpPr>
          <p:spPr>
            <a:xfrm>
              <a:off x="3203575" y="4705350"/>
              <a:ext cx="936625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3148</a:t>
              </a:r>
            </a:p>
          </p:txBody>
        </p:sp>
        <p:sp>
          <p:nvSpPr>
            <p:cNvPr id="1051" name="Shape 1051"/>
            <p:cNvSpPr txBox="1"/>
            <p:nvPr/>
          </p:nvSpPr>
          <p:spPr>
            <a:xfrm>
              <a:off x="468312" y="4705350"/>
              <a:ext cx="2735262" cy="4524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Összesen</a:t>
              </a:r>
            </a:p>
          </p:txBody>
        </p:sp>
        <p:sp>
          <p:nvSpPr>
            <p:cNvPr id="1052" name="Shape 1052"/>
            <p:cNvSpPr txBox="1"/>
            <p:nvPr/>
          </p:nvSpPr>
          <p:spPr>
            <a:xfrm>
              <a:off x="6659562" y="4246562"/>
              <a:ext cx="2038350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20,2</a:t>
              </a:r>
            </a:p>
          </p:txBody>
        </p:sp>
        <p:sp>
          <p:nvSpPr>
            <p:cNvPr id="1053" name="Shape 1053"/>
            <p:cNvSpPr txBox="1"/>
            <p:nvPr/>
          </p:nvSpPr>
          <p:spPr>
            <a:xfrm>
              <a:off x="5795962" y="4246562"/>
              <a:ext cx="863600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44,7</a:t>
              </a:r>
            </a:p>
          </p:txBody>
        </p:sp>
        <p:sp>
          <p:nvSpPr>
            <p:cNvPr id="1054" name="Shape 1054"/>
            <p:cNvSpPr txBox="1"/>
            <p:nvPr/>
          </p:nvSpPr>
          <p:spPr>
            <a:xfrm>
              <a:off x="4932362" y="4246562"/>
              <a:ext cx="863600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2273</a:t>
              </a:r>
            </a:p>
          </p:txBody>
        </p:sp>
        <p:sp>
          <p:nvSpPr>
            <p:cNvPr id="1055" name="Shape 1055"/>
            <p:cNvSpPr txBox="1"/>
            <p:nvPr/>
          </p:nvSpPr>
          <p:spPr>
            <a:xfrm>
              <a:off x="4140200" y="4246562"/>
              <a:ext cx="792162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12,5</a:t>
              </a:r>
            </a:p>
          </p:txBody>
        </p:sp>
        <p:sp>
          <p:nvSpPr>
            <p:cNvPr id="1056" name="Shape 1056"/>
            <p:cNvSpPr txBox="1"/>
            <p:nvPr/>
          </p:nvSpPr>
          <p:spPr>
            <a:xfrm>
              <a:off x="3203575" y="4246562"/>
              <a:ext cx="936625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392</a:t>
              </a:r>
            </a:p>
          </p:txBody>
        </p:sp>
        <p:sp>
          <p:nvSpPr>
            <p:cNvPr id="1057" name="Shape 1057"/>
            <p:cNvSpPr txBox="1"/>
            <p:nvPr/>
          </p:nvSpPr>
          <p:spPr>
            <a:xfrm>
              <a:off x="468312" y="4246562"/>
              <a:ext cx="2735262" cy="4587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 gazdaság felett</a:t>
              </a:r>
            </a:p>
          </p:txBody>
        </p:sp>
        <p:sp>
          <p:nvSpPr>
            <p:cNvPr id="1058" name="Shape 1058"/>
            <p:cNvSpPr txBox="1"/>
            <p:nvPr/>
          </p:nvSpPr>
          <p:spPr>
            <a:xfrm>
              <a:off x="6659562" y="3789362"/>
              <a:ext cx="203835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7,5</a:t>
              </a:r>
            </a:p>
          </p:txBody>
        </p:sp>
        <p:sp>
          <p:nvSpPr>
            <p:cNvPr id="1059" name="Shape 1059"/>
            <p:cNvSpPr txBox="1"/>
            <p:nvPr/>
          </p:nvSpPr>
          <p:spPr>
            <a:xfrm>
              <a:off x="5795962" y="3789362"/>
              <a:ext cx="863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19,5</a:t>
              </a:r>
            </a:p>
          </p:txBody>
        </p:sp>
        <p:sp>
          <p:nvSpPr>
            <p:cNvPr id="1060" name="Shape 1060"/>
            <p:cNvSpPr txBox="1"/>
            <p:nvPr/>
          </p:nvSpPr>
          <p:spPr>
            <a:xfrm>
              <a:off x="4932362" y="3789362"/>
              <a:ext cx="863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993,1</a:t>
              </a:r>
            </a:p>
          </p:txBody>
        </p:sp>
        <p:sp>
          <p:nvSpPr>
            <p:cNvPr id="1061" name="Shape 1061"/>
            <p:cNvSpPr txBox="1"/>
            <p:nvPr/>
          </p:nvSpPr>
          <p:spPr>
            <a:xfrm>
              <a:off x="4140200" y="3789362"/>
              <a:ext cx="792162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15,3</a:t>
              </a:r>
            </a:p>
          </p:txBody>
        </p:sp>
        <p:sp>
          <p:nvSpPr>
            <p:cNvPr id="1062" name="Shape 1062"/>
            <p:cNvSpPr txBox="1"/>
            <p:nvPr/>
          </p:nvSpPr>
          <p:spPr>
            <a:xfrm>
              <a:off x="3203575" y="3789362"/>
              <a:ext cx="9366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482</a:t>
              </a:r>
            </a:p>
          </p:txBody>
        </p:sp>
        <p:sp>
          <p:nvSpPr>
            <p:cNvPr id="1063" name="Shape 1063"/>
            <p:cNvSpPr txBox="1"/>
            <p:nvPr/>
          </p:nvSpPr>
          <p:spPr>
            <a:xfrm>
              <a:off x="468312" y="3789362"/>
              <a:ext cx="2735262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 és 10 gazdaság között</a:t>
              </a:r>
            </a:p>
          </p:txBody>
        </p:sp>
        <p:sp>
          <p:nvSpPr>
            <p:cNvPr id="1064" name="Shape 1064"/>
            <p:cNvSpPr txBox="1"/>
            <p:nvPr/>
          </p:nvSpPr>
          <p:spPr>
            <a:xfrm>
              <a:off x="6659562" y="3343275"/>
              <a:ext cx="2038350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2,5</a:t>
              </a:r>
            </a:p>
          </p:txBody>
        </p:sp>
        <p:sp>
          <p:nvSpPr>
            <p:cNvPr id="1065" name="Shape 1065"/>
            <p:cNvSpPr txBox="1"/>
            <p:nvPr/>
          </p:nvSpPr>
          <p:spPr>
            <a:xfrm>
              <a:off x="5795962" y="3343275"/>
              <a:ext cx="863600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30,1</a:t>
              </a:r>
            </a:p>
          </p:txBody>
        </p:sp>
        <p:sp>
          <p:nvSpPr>
            <p:cNvPr id="1066" name="Shape 1066"/>
            <p:cNvSpPr txBox="1"/>
            <p:nvPr/>
          </p:nvSpPr>
          <p:spPr>
            <a:xfrm>
              <a:off x="4932362" y="3343275"/>
              <a:ext cx="863600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1531</a:t>
              </a:r>
            </a:p>
          </p:txBody>
        </p:sp>
        <p:sp>
          <p:nvSpPr>
            <p:cNvPr id="1067" name="Shape 1067"/>
            <p:cNvSpPr txBox="1"/>
            <p:nvPr/>
          </p:nvSpPr>
          <p:spPr>
            <a:xfrm>
              <a:off x="4140200" y="3343275"/>
              <a:ext cx="792162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51,9</a:t>
              </a:r>
            </a:p>
          </p:txBody>
        </p:sp>
        <p:sp>
          <p:nvSpPr>
            <p:cNvPr id="1068" name="Shape 1068"/>
            <p:cNvSpPr txBox="1"/>
            <p:nvPr/>
          </p:nvSpPr>
          <p:spPr>
            <a:xfrm>
              <a:off x="3203575" y="3343275"/>
              <a:ext cx="936625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1635</a:t>
              </a:r>
            </a:p>
          </p:txBody>
        </p:sp>
        <p:sp>
          <p:nvSpPr>
            <p:cNvPr id="1069" name="Shape 1069"/>
            <p:cNvSpPr txBox="1"/>
            <p:nvPr/>
          </p:nvSpPr>
          <p:spPr>
            <a:xfrm>
              <a:off x="468312" y="3343275"/>
              <a:ext cx="2735262" cy="4460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és 5 gazdaság között</a:t>
              </a:r>
            </a:p>
          </p:txBody>
        </p:sp>
        <p:sp>
          <p:nvSpPr>
            <p:cNvPr id="1070" name="Shape 1070"/>
            <p:cNvSpPr txBox="1"/>
            <p:nvPr/>
          </p:nvSpPr>
          <p:spPr>
            <a:xfrm>
              <a:off x="6659562" y="2886075"/>
              <a:ext cx="203835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</a:t>
              </a:r>
            </a:p>
          </p:txBody>
        </p:sp>
        <p:sp>
          <p:nvSpPr>
            <p:cNvPr id="1071" name="Shape 1071"/>
            <p:cNvSpPr txBox="1"/>
            <p:nvPr/>
          </p:nvSpPr>
          <p:spPr>
            <a:xfrm>
              <a:off x="5795962" y="2886075"/>
              <a:ext cx="863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5,6</a:t>
              </a:r>
            </a:p>
          </p:txBody>
        </p:sp>
        <p:sp>
          <p:nvSpPr>
            <p:cNvPr id="1072" name="Shape 1072"/>
            <p:cNvSpPr txBox="1"/>
            <p:nvPr/>
          </p:nvSpPr>
          <p:spPr>
            <a:xfrm>
              <a:off x="4932362" y="2886075"/>
              <a:ext cx="863600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284</a:t>
              </a:r>
            </a:p>
          </p:txBody>
        </p:sp>
        <p:sp>
          <p:nvSpPr>
            <p:cNvPr id="1073" name="Shape 1073"/>
            <p:cNvSpPr txBox="1"/>
            <p:nvPr/>
          </p:nvSpPr>
          <p:spPr>
            <a:xfrm>
              <a:off x="4140200" y="2886075"/>
              <a:ext cx="792162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20,3</a:t>
              </a:r>
            </a:p>
          </p:txBody>
        </p:sp>
        <p:sp>
          <p:nvSpPr>
            <p:cNvPr id="1074" name="Shape 1074"/>
            <p:cNvSpPr txBox="1"/>
            <p:nvPr/>
          </p:nvSpPr>
          <p:spPr>
            <a:xfrm>
              <a:off x="3203575" y="2886075"/>
              <a:ext cx="936625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639</a:t>
              </a:r>
            </a:p>
          </p:txBody>
        </p:sp>
        <p:sp>
          <p:nvSpPr>
            <p:cNvPr id="1075" name="Shape 1075"/>
            <p:cNvSpPr txBox="1"/>
            <p:nvPr/>
          </p:nvSpPr>
          <p:spPr>
            <a:xfrm>
              <a:off x="468312" y="2886075"/>
              <a:ext cx="2735262" cy="45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Nincs 50 ha feletti gazdaság</a:t>
              </a:r>
            </a:p>
          </p:txBody>
        </p:sp>
        <p:sp>
          <p:nvSpPr>
            <p:cNvPr id="1076" name="Shape 1076"/>
            <p:cNvSpPr txBox="1"/>
            <p:nvPr/>
          </p:nvSpPr>
          <p:spPr>
            <a:xfrm>
              <a:off x="6659562" y="2492375"/>
              <a:ext cx="2038350" cy="39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átlagos száma</a:t>
              </a:r>
            </a:p>
          </p:txBody>
        </p:sp>
        <p:sp>
          <p:nvSpPr>
            <p:cNvPr id="1077" name="Shape 1077"/>
            <p:cNvSpPr txBox="1"/>
            <p:nvPr/>
          </p:nvSpPr>
          <p:spPr>
            <a:xfrm>
              <a:off x="5795962" y="2492375"/>
              <a:ext cx="863600" cy="39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%</a:t>
              </a:r>
            </a:p>
          </p:txBody>
        </p:sp>
        <p:sp>
          <p:nvSpPr>
            <p:cNvPr id="1078" name="Shape 1078"/>
            <p:cNvSpPr txBox="1"/>
            <p:nvPr/>
          </p:nvSpPr>
          <p:spPr>
            <a:xfrm>
              <a:off x="4932362" y="2492375"/>
              <a:ext cx="863600" cy="39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ezer ha</a:t>
              </a:r>
            </a:p>
          </p:txBody>
        </p:sp>
        <p:sp>
          <p:nvSpPr>
            <p:cNvPr id="1079" name="Shape 1079"/>
            <p:cNvSpPr txBox="1"/>
            <p:nvPr/>
          </p:nvSpPr>
          <p:spPr>
            <a:xfrm>
              <a:off x="4140200" y="2492375"/>
              <a:ext cx="792162" cy="39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%</a:t>
              </a:r>
            </a:p>
          </p:txBody>
        </p:sp>
        <p:sp>
          <p:nvSpPr>
            <p:cNvPr id="1080" name="Shape 1080"/>
            <p:cNvSpPr txBox="1"/>
            <p:nvPr/>
          </p:nvSpPr>
          <p:spPr>
            <a:xfrm>
              <a:off x="3203575" y="2492375"/>
              <a:ext cx="936625" cy="393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száma</a:t>
              </a:r>
            </a:p>
          </p:txBody>
        </p:sp>
        <p:sp>
          <p:nvSpPr>
            <p:cNvPr id="1081" name="Shape 1081"/>
            <p:cNvSpPr txBox="1"/>
            <p:nvPr/>
          </p:nvSpPr>
          <p:spPr>
            <a:xfrm>
              <a:off x="6659562" y="1844675"/>
              <a:ext cx="2038350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 ha-nál többet használó gazdaságok </a:t>
              </a:r>
            </a:p>
          </p:txBody>
        </p:sp>
        <p:sp>
          <p:nvSpPr>
            <p:cNvPr id="1082" name="Shape 1082"/>
            <p:cNvSpPr txBox="1"/>
            <p:nvPr/>
          </p:nvSpPr>
          <p:spPr>
            <a:xfrm>
              <a:off x="4932362" y="1844675"/>
              <a:ext cx="1727200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Bejelentett mg terület </a:t>
              </a:r>
            </a:p>
          </p:txBody>
        </p:sp>
        <p:sp>
          <p:nvSpPr>
            <p:cNvPr id="1083" name="Shape 1083"/>
            <p:cNvSpPr txBox="1"/>
            <p:nvPr/>
          </p:nvSpPr>
          <p:spPr>
            <a:xfrm>
              <a:off x="3203575" y="1844675"/>
              <a:ext cx="1728787" cy="64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Települések</a:t>
              </a:r>
            </a:p>
          </p:txBody>
        </p:sp>
        <p:sp>
          <p:nvSpPr>
            <p:cNvPr id="1084" name="Shape 1084"/>
            <p:cNvSpPr txBox="1"/>
            <p:nvPr/>
          </p:nvSpPr>
          <p:spPr>
            <a:xfrm>
              <a:off x="468312" y="1844675"/>
              <a:ext cx="2735262" cy="1041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6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 ha feletti gazdaságok száma a településeken</a:t>
              </a:r>
            </a:p>
          </p:txBody>
        </p:sp>
        <p:cxnSp>
          <p:nvCxnSpPr>
            <p:cNvPr id="1085" name="Shape 1085"/>
            <p:cNvCxnSpPr/>
            <p:nvPr/>
          </p:nvCxnSpPr>
          <p:spPr>
            <a:xfrm>
              <a:off x="4140200" y="2492375"/>
              <a:ext cx="0" cy="2665412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86" name="Shape 1086"/>
            <p:cNvCxnSpPr/>
            <p:nvPr/>
          </p:nvCxnSpPr>
          <p:spPr>
            <a:xfrm>
              <a:off x="3203575" y="2492375"/>
              <a:ext cx="5494337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87" name="Shape 1087"/>
            <p:cNvCxnSpPr/>
            <p:nvPr/>
          </p:nvCxnSpPr>
          <p:spPr>
            <a:xfrm>
              <a:off x="4932362" y="1844675"/>
              <a:ext cx="0" cy="3313112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88" name="Shape 1088"/>
            <p:cNvCxnSpPr/>
            <p:nvPr/>
          </p:nvCxnSpPr>
          <p:spPr>
            <a:xfrm>
              <a:off x="6659562" y="1844675"/>
              <a:ext cx="0" cy="3313112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89" name="Shape 1089"/>
            <p:cNvCxnSpPr/>
            <p:nvPr/>
          </p:nvCxnSpPr>
          <p:spPr>
            <a:xfrm>
              <a:off x="5795962" y="2492375"/>
              <a:ext cx="0" cy="2665412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0" name="Shape 1090"/>
            <p:cNvCxnSpPr/>
            <p:nvPr/>
          </p:nvCxnSpPr>
          <p:spPr>
            <a:xfrm>
              <a:off x="468312" y="3343275"/>
              <a:ext cx="8229600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1" name="Shape 1091"/>
            <p:cNvCxnSpPr/>
            <p:nvPr/>
          </p:nvCxnSpPr>
          <p:spPr>
            <a:xfrm>
              <a:off x="468312" y="3789362"/>
              <a:ext cx="8229600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2" name="Shape 1092"/>
            <p:cNvCxnSpPr/>
            <p:nvPr/>
          </p:nvCxnSpPr>
          <p:spPr>
            <a:xfrm>
              <a:off x="468312" y="4246562"/>
              <a:ext cx="8229600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3" name="Shape 1093"/>
            <p:cNvCxnSpPr/>
            <p:nvPr/>
          </p:nvCxnSpPr>
          <p:spPr>
            <a:xfrm>
              <a:off x="468312" y="4705350"/>
              <a:ext cx="8229600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4" name="Shape 1094"/>
            <p:cNvCxnSpPr/>
            <p:nvPr/>
          </p:nvCxnSpPr>
          <p:spPr>
            <a:xfrm>
              <a:off x="468312" y="1844675"/>
              <a:ext cx="8229600" cy="0"/>
            </a:xfrm>
            <a:prstGeom prst="straightConnector1">
              <a:avLst/>
            </a:prstGeom>
            <a:noFill/>
            <a:ln cap="sq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5" name="Shape 1095"/>
            <p:cNvCxnSpPr/>
            <p:nvPr/>
          </p:nvCxnSpPr>
          <p:spPr>
            <a:xfrm>
              <a:off x="468312" y="1844675"/>
              <a:ext cx="0" cy="3313112"/>
            </a:xfrm>
            <a:prstGeom prst="straightConnector1">
              <a:avLst/>
            </a:prstGeom>
            <a:noFill/>
            <a:ln cap="sq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6" name="Shape 1096"/>
            <p:cNvCxnSpPr/>
            <p:nvPr/>
          </p:nvCxnSpPr>
          <p:spPr>
            <a:xfrm>
              <a:off x="8697912" y="1844675"/>
              <a:ext cx="0" cy="3313112"/>
            </a:xfrm>
            <a:prstGeom prst="straightConnector1">
              <a:avLst/>
            </a:prstGeom>
            <a:noFill/>
            <a:ln cap="sq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7" name="Shape 1097"/>
            <p:cNvCxnSpPr/>
            <p:nvPr/>
          </p:nvCxnSpPr>
          <p:spPr>
            <a:xfrm>
              <a:off x="468312" y="5157787"/>
              <a:ext cx="8229600" cy="0"/>
            </a:xfrm>
            <a:prstGeom prst="straightConnector1">
              <a:avLst/>
            </a:prstGeom>
            <a:noFill/>
            <a:ln cap="sq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8" name="Shape 1098"/>
            <p:cNvCxnSpPr/>
            <p:nvPr/>
          </p:nvCxnSpPr>
          <p:spPr>
            <a:xfrm>
              <a:off x="3203575" y="1844675"/>
              <a:ext cx="0" cy="3313112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1099" name="Shape 1099"/>
            <p:cNvCxnSpPr/>
            <p:nvPr/>
          </p:nvCxnSpPr>
          <p:spPr>
            <a:xfrm>
              <a:off x="468312" y="2886075"/>
              <a:ext cx="8229600" cy="0"/>
            </a:xfrm>
            <a:prstGeom prst="straightConnector1">
              <a:avLst/>
            </a:prstGeom>
            <a:noFill/>
            <a:ln cap="rnd" cmpd="sng" w="12700">
              <a:solidFill>
                <a:schemeClr val="dk1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1100" name="Shape 1100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5" name="Shape 1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Shape 1106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Konklúzió</a:t>
            </a:r>
          </a:p>
        </p:txBody>
      </p:sp>
      <p:sp>
        <p:nvSpPr>
          <p:cNvPr id="1107" name="Shape 1107"/>
          <p:cNvSpPr txBox="1"/>
          <p:nvPr>
            <p:ph idx="1" type="body"/>
          </p:nvPr>
        </p:nvSpPr>
        <p:spPr>
          <a:xfrm>
            <a:off x="395287" y="1557337"/>
            <a:ext cx="7993062" cy="3816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új irányok a mezőgazdasági föld iránti keresletet növelik: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foglalkoztatás,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tevékenység-diverzifikáció,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természeti erőforrások hasznosítása,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vidéki életminőség javítása,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60416"/>
              <a:buFont typeface="Arial"/>
              <a:buChar char="●"/>
            </a:pP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közérdek-közhaszon keresése,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0" i="0" lang="en-US" sz="2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 de a mezőgazdaságból származó jövedelem a földvásárlás meghatározó feltétele marad.</a:t>
            </a:r>
          </a:p>
        </p:txBody>
      </p:sp>
      <p:sp>
        <p:nvSpPr>
          <p:cNvPr id="1108" name="Shape 110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13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Shape 1114"/>
          <p:cNvSpPr txBox="1"/>
          <p:nvPr>
            <p:ph type="ctrTitle"/>
          </p:nvPr>
        </p:nvSpPr>
        <p:spPr>
          <a:xfrm>
            <a:off x="395287" y="2924175"/>
            <a:ext cx="8424862" cy="936625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Köszönöm megtisztelő figyelmüket!</a:t>
            </a: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1115" name="Shape 111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Földpiaci kitekintés (EU tapasztalatok)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földpiaci szabályozás (tulajdon, használat) a földpiacok működését torzítja, a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 értékét befolyásolja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Földforgalom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földértékesítés (árszabályozás),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öröklési szabályok,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vásárláshoz kapcsolódó elvonások (adó, illeték),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egyéb földvásárlási korlátozások (pl. hatósági engedélyezés, elővásárlási jog)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Földbérlet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földbérleti díj és időtartam,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0000"/>
              <a:buFont typeface="Arial"/>
              <a:buChar char="●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egyéb szabályok (pl. megújítás, módosítás, előhaszonbérleti jog).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Shape 6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32385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Birtokpolitikai modellek (EU)</a:t>
            </a: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323850" y="1341437"/>
            <a:ext cx="8496300" cy="482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Történeti fejlődés keretében alakultak ki, az életképes birtokméretek kialakítására és megőrzésére</a:t>
            </a:r>
            <a:r>
              <a:rPr b="0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jöttek létre, a szerződéses szabadság állami korlátozásának függvényében: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Az angolszász modell esetében nem is beszélhetünk szabályozásról, hiszen a földforgalom és földhasználat gyakorlatában a szabad piaci elveknek megfelelően a szerződés szabadsága érvényesül.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német modellben is alapelvként érvényesül a szerződési szabadság, de a földjogi szabályozás már átfogóan kiterjed a földtulajdon, földhasználat intézményére.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francia modellben a szabályozás alapja a hatósági engedélyezés rendszerén alapuló mezőgazdasági üzemszabályozás.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dán jog szigorúan korlátozza a birtokviszonyok szabad fejlődését. Földvásárlási engedély csak mezőgazdasági végzettséggel, csak a birtokon lakással, és csak saját célú művelésre szerezhető meg.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-107950" y="-242887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Mezőgazdasági területek ára (EUR) 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684212" y="6167437"/>
            <a:ext cx="14922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Megjegyzés: * szántóföld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Forrás: Eurostat,2010 </a:t>
            </a:r>
          </a:p>
        </p:txBody>
      </p:sp>
      <p:grpSp>
        <p:nvGrpSpPr>
          <p:cNvPr id="82" name="Shape 82"/>
          <p:cNvGrpSpPr/>
          <p:nvPr/>
        </p:nvGrpSpPr>
        <p:grpSpPr>
          <a:xfrm>
            <a:off x="323850" y="692150"/>
            <a:ext cx="8496300" cy="5505450"/>
            <a:chOff x="323850" y="692150"/>
            <a:chExt cx="8496300" cy="5505450"/>
          </a:xfrm>
        </p:grpSpPr>
        <p:sp>
          <p:nvSpPr>
            <p:cNvPr id="83" name="Shape 83"/>
            <p:cNvSpPr txBox="1"/>
            <p:nvPr/>
          </p:nvSpPr>
          <p:spPr>
            <a:xfrm>
              <a:off x="7818437" y="5894387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132,8</a:t>
              </a:r>
            </a:p>
          </p:txBody>
        </p:sp>
        <p:sp>
          <p:nvSpPr>
            <p:cNvPr id="84" name="Shape 84"/>
            <p:cNvSpPr txBox="1"/>
            <p:nvPr/>
          </p:nvSpPr>
          <p:spPr>
            <a:xfrm>
              <a:off x="6883400" y="58943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1211</a:t>
              </a:r>
            </a:p>
          </p:txBody>
        </p:sp>
        <p:sp>
          <p:nvSpPr>
            <p:cNvPr id="85" name="Shape 85"/>
            <p:cNvSpPr txBox="1"/>
            <p:nvPr/>
          </p:nvSpPr>
          <p:spPr>
            <a:xfrm>
              <a:off x="5948362" y="58943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1120</a:t>
              </a:r>
            </a:p>
          </p:txBody>
        </p:sp>
        <p:sp>
          <p:nvSpPr>
            <p:cNvPr id="86" name="Shape 86"/>
            <p:cNvSpPr txBox="1"/>
            <p:nvPr/>
          </p:nvSpPr>
          <p:spPr>
            <a:xfrm>
              <a:off x="5013325" y="58943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1017</a:t>
              </a:r>
            </a:p>
          </p:txBody>
        </p:sp>
        <p:sp>
          <p:nvSpPr>
            <p:cNvPr id="87" name="Shape 87"/>
            <p:cNvSpPr txBox="1"/>
            <p:nvPr/>
          </p:nvSpPr>
          <p:spPr>
            <a:xfrm>
              <a:off x="4081462" y="589438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981</a:t>
              </a:r>
            </a:p>
          </p:txBody>
        </p:sp>
        <p:sp>
          <p:nvSpPr>
            <p:cNvPr id="88" name="Shape 88"/>
            <p:cNvSpPr txBox="1"/>
            <p:nvPr/>
          </p:nvSpPr>
          <p:spPr>
            <a:xfrm>
              <a:off x="3149600" y="589438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946</a:t>
              </a:r>
            </a:p>
          </p:txBody>
        </p:sp>
        <p:sp>
          <p:nvSpPr>
            <p:cNvPr id="89" name="Shape 89"/>
            <p:cNvSpPr txBox="1"/>
            <p:nvPr/>
          </p:nvSpPr>
          <p:spPr>
            <a:xfrm>
              <a:off x="2212975" y="5894387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912</a:t>
              </a:r>
            </a:p>
          </p:txBody>
        </p:sp>
        <p:sp>
          <p:nvSpPr>
            <p:cNvPr id="90" name="Shape 90"/>
            <p:cNvSpPr txBox="1"/>
            <p:nvPr/>
          </p:nvSpPr>
          <p:spPr>
            <a:xfrm>
              <a:off x="323850" y="5894387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Szlovákia</a:t>
              </a:r>
            </a:p>
          </p:txBody>
        </p:sp>
        <p:sp>
          <p:nvSpPr>
            <p:cNvPr id="91" name="Shape 91"/>
            <p:cNvSpPr txBox="1"/>
            <p:nvPr/>
          </p:nvSpPr>
          <p:spPr>
            <a:xfrm>
              <a:off x="7818437" y="5591175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196,7</a:t>
              </a: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6883400" y="55911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4181</a:t>
              </a:r>
            </a:p>
          </p:txBody>
        </p:sp>
        <p:sp>
          <p:nvSpPr>
            <p:cNvPr id="93" name="Shape 93"/>
            <p:cNvSpPr txBox="1"/>
            <p:nvPr/>
          </p:nvSpPr>
          <p:spPr>
            <a:xfrm>
              <a:off x="5948362" y="55911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3957</a:t>
              </a:r>
            </a:p>
          </p:txBody>
        </p:sp>
        <p:sp>
          <p:nvSpPr>
            <p:cNvPr id="94" name="Shape 94"/>
            <p:cNvSpPr txBox="1"/>
            <p:nvPr/>
          </p:nvSpPr>
          <p:spPr>
            <a:xfrm>
              <a:off x="5013325" y="55911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3706</a:t>
              </a:r>
            </a:p>
          </p:txBody>
        </p:sp>
        <p:sp>
          <p:nvSpPr>
            <p:cNvPr id="95" name="Shape 95"/>
            <p:cNvSpPr txBox="1"/>
            <p:nvPr/>
          </p:nvSpPr>
          <p:spPr>
            <a:xfrm>
              <a:off x="4081462" y="559117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3351</a:t>
              </a:r>
            </a:p>
          </p:txBody>
        </p:sp>
        <p:sp>
          <p:nvSpPr>
            <p:cNvPr id="96" name="Shape 96"/>
            <p:cNvSpPr txBox="1"/>
            <p:nvPr/>
          </p:nvSpPr>
          <p:spPr>
            <a:xfrm>
              <a:off x="3149600" y="559117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2455</a:t>
              </a:r>
            </a:p>
          </p:txBody>
        </p:sp>
        <p:sp>
          <p:nvSpPr>
            <p:cNvPr id="97" name="Shape 97"/>
            <p:cNvSpPr txBox="1"/>
            <p:nvPr/>
          </p:nvSpPr>
          <p:spPr>
            <a:xfrm>
              <a:off x="2212975" y="5591175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2126</a:t>
              </a:r>
            </a:p>
          </p:txBody>
        </p:sp>
        <p:sp>
          <p:nvSpPr>
            <p:cNvPr id="98" name="Shape 98"/>
            <p:cNvSpPr txBox="1"/>
            <p:nvPr/>
          </p:nvSpPr>
          <p:spPr>
            <a:xfrm>
              <a:off x="323850" y="5591175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Svédország</a:t>
              </a:r>
            </a:p>
          </p:txBody>
        </p:sp>
        <p:sp>
          <p:nvSpPr>
            <p:cNvPr id="99" name="Shape 99"/>
            <p:cNvSpPr txBox="1"/>
            <p:nvPr/>
          </p:nvSpPr>
          <p:spPr>
            <a:xfrm>
              <a:off x="7818437" y="5287962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128,9</a:t>
              </a:r>
            </a:p>
          </p:txBody>
        </p:sp>
        <p:sp>
          <p:nvSpPr>
            <p:cNvPr id="100" name="Shape 100"/>
            <p:cNvSpPr txBox="1"/>
            <p:nvPr/>
          </p:nvSpPr>
          <p:spPr>
            <a:xfrm>
              <a:off x="6883400" y="52879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13126</a:t>
              </a:r>
            </a:p>
          </p:txBody>
        </p:sp>
        <p:sp>
          <p:nvSpPr>
            <p:cNvPr id="101" name="Shape 101"/>
            <p:cNvSpPr txBox="1"/>
            <p:nvPr/>
          </p:nvSpPr>
          <p:spPr>
            <a:xfrm>
              <a:off x="5948362" y="52879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13259</a:t>
              </a:r>
            </a:p>
          </p:txBody>
        </p:sp>
        <p:sp>
          <p:nvSpPr>
            <p:cNvPr id="102" name="Shape 102"/>
            <p:cNvSpPr txBox="1"/>
            <p:nvPr/>
          </p:nvSpPr>
          <p:spPr>
            <a:xfrm>
              <a:off x="5013325" y="52879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12467</a:t>
              </a:r>
            </a:p>
          </p:txBody>
        </p:sp>
        <p:sp>
          <p:nvSpPr>
            <p:cNvPr id="103" name="Shape 103"/>
            <p:cNvSpPr txBox="1"/>
            <p:nvPr/>
          </p:nvSpPr>
          <p:spPr>
            <a:xfrm>
              <a:off x="4081462" y="528796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11626</a:t>
              </a:r>
            </a:p>
          </p:txBody>
        </p:sp>
        <p:sp>
          <p:nvSpPr>
            <p:cNvPr id="104" name="Shape 104"/>
            <p:cNvSpPr txBox="1"/>
            <p:nvPr/>
          </p:nvSpPr>
          <p:spPr>
            <a:xfrm>
              <a:off x="3149600" y="528796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10757</a:t>
              </a:r>
            </a:p>
          </p:txBody>
        </p:sp>
        <p:sp>
          <p:nvSpPr>
            <p:cNvPr id="105" name="Shape 105"/>
            <p:cNvSpPr txBox="1"/>
            <p:nvPr/>
          </p:nvSpPr>
          <p:spPr>
            <a:xfrm>
              <a:off x="2212975" y="5287962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10180</a:t>
              </a:r>
            </a:p>
          </p:txBody>
        </p:sp>
        <p:sp>
          <p:nvSpPr>
            <p:cNvPr id="106" name="Shape 106"/>
            <p:cNvSpPr txBox="1"/>
            <p:nvPr/>
          </p:nvSpPr>
          <p:spPr>
            <a:xfrm>
              <a:off x="323850" y="5287962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Spanyolország*</a:t>
              </a:r>
            </a:p>
          </p:txBody>
        </p:sp>
        <p:sp>
          <p:nvSpPr>
            <p:cNvPr id="107" name="Shape 107"/>
            <p:cNvSpPr txBox="1"/>
            <p:nvPr/>
          </p:nvSpPr>
          <p:spPr>
            <a:xfrm>
              <a:off x="7818437" y="4984750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108" name="Shape 108"/>
            <p:cNvSpPr txBox="1"/>
            <p:nvPr/>
          </p:nvSpPr>
          <p:spPr>
            <a:xfrm>
              <a:off x="6883400" y="49847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09" name="Shape 109"/>
            <p:cNvSpPr txBox="1"/>
            <p:nvPr/>
          </p:nvSpPr>
          <p:spPr>
            <a:xfrm>
              <a:off x="5948362" y="49847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10" name="Shape 110"/>
            <p:cNvSpPr txBox="1"/>
            <p:nvPr/>
          </p:nvSpPr>
          <p:spPr>
            <a:xfrm>
              <a:off x="5013325" y="49847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11" name="Shape 111"/>
            <p:cNvSpPr txBox="1"/>
            <p:nvPr/>
          </p:nvSpPr>
          <p:spPr>
            <a:xfrm>
              <a:off x="4081462" y="498475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879</a:t>
              </a:r>
            </a:p>
          </p:txBody>
        </p:sp>
        <p:sp>
          <p:nvSpPr>
            <p:cNvPr id="112" name="Shape 112"/>
            <p:cNvSpPr txBox="1"/>
            <p:nvPr/>
          </p:nvSpPr>
          <p:spPr>
            <a:xfrm>
              <a:off x="3149600" y="498475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284</a:t>
              </a:r>
            </a:p>
          </p:txBody>
        </p:sp>
        <p:sp>
          <p:nvSpPr>
            <p:cNvPr id="113" name="Shape 113"/>
            <p:cNvSpPr txBox="1"/>
            <p:nvPr/>
          </p:nvSpPr>
          <p:spPr>
            <a:xfrm>
              <a:off x="2212975" y="4984750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237</a:t>
              </a:r>
            </a:p>
          </p:txBody>
        </p:sp>
        <p:sp>
          <p:nvSpPr>
            <p:cNvPr id="114" name="Shape 114"/>
            <p:cNvSpPr txBox="1"/>
            <p:nvPr/>
          </p:nvSpPr>
          <p:spPr>
            <a:xfrm>
              <a:off x="323850" y="4984750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Románia</a:t>
              </a:r>
            </a:p>
          </p:txBody>
        </p:sp>
        <p:sp>
          <p:nvSpPr>
            <p:cNvPr id="115" name="Shape 115"/>
            <p:cNvSpPr txBox="1"/>
            <p:nvPr/>
          </p:nvSpPr>
          <p:spPr>
            <a:xfrm>
              <a:off x="7818437" y="4681537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6883400" y="46815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17" name="Shape 117"/>
            <p:cNvSpPr txBox="1"/>
            <p:nvPr/>
          </p:nvSpPr>
          <p:spPr>
            <a:xfrm>
              <a:off x="5948362" y="46815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18" name="Shape 118"/>
            <p:cNvSpPr txBox="1"/>
            <p:nvPr/>
          </p:nvSpPr>
          <p:spPr>
            <a:xfrm>
              <a:off x="5013325" y="46815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8909</a:t>
              </a:r>
            </a:p>
          </p:txBody>
        </p:sp>
        <p:sp>
          <p:nvSpPr>
            <p:cNvPr id="119" name="Shape 119"/>
            <p:cNvSpPr txBox="1"/>
            <p:nvPr/>
          </p:nvSpPr>
          <p:spPr>
            <a:xfrm>
              <a:off x="4081462" y="468153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8692</a:t>
              </a:r>
            </a:p>
          </p:txBody>
        </p:sp>
        <p:sp>
          <p:nvSpPr>
            <p:cNvPr id="120" name="Shape 120"/>
            <p:cNvSpPr txBox="1"/>
            <p:nvPr/>
          </p:nvSpPr>
          <p:spPr>
            <a:xfrm>
              <a:off x="3149600" y="468153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9233</a:t>
              </a:r>
            </a:p>
          </p:txBody>
        </p:sp>
        <p:sp>
          <p:nvSpPr>
            <p:cNvPr id="121" name="Shape 121"/>
            <p:cNvSpPr txBox="1"/>
            <p:nvPr/>
          </p:nvSpPr>
          <p:spPr>
            <a:xfrm>
              <a:off x="2212975" y="4681537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9184</a:t>
              </a:r>
            </a:p>
          </p:txBody>
        </p:sp>
        <p:sp>
          <p:nvSpPr>
            <p:cNvPr id="122" name="Shape 122"/>
            <p:cNvSpPr txBox="1"/>
            <p:nvPr/>
          </p:nvSpPr>
          <p:spPr>
            <a:xfrm>
              <a:off x="323850" y="4681537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Németország</a:t>
              </a:r>
            </a:p>
          </p:txBody>
        </p:sp>
        <p:sp>
          <p:nvSpPr>
            <p:cNvPr id="123" name="Shape 123"/>
            <p:cNvSpPr txBox="1"/>
            <p:nvPr/>
          </p:nvSpPr>
          <p:spPr>
            <a:xfrm>
              <a:off x="7818437" y="4378325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79,7</a:t>
              </a:r>
            </a:p>
          </p:txBody>
        </p:sp>
        <p:sp>
          <p:nvSpPr>
            <p:cNvPr id="124" name="Shape 124"/>
            <p:cNvSpPr txBox="1"/>
            <p:nvPr/>
          </p:nvSpPr>
          <p:spPr>
            <a:xfrm>
              <a:off x="6883400" y="43783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311</a:t>
              </a:r>
            </a:p>
          </p:txBody>
        </p:sp>
        <p:sp>
          <p:nvSpPr>
            <p:cNvPr id="125" name="Shape 125"/>
            <p:cNvSpPr txBox="1"/>
            <p:nvPr/>
          </p:nvSpPr>
          <p:spPr>
            <a:xfrm>
              <a:off x="5948362" y="43783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240</a:t>
              </a:r>
            </a:p>
          </p:txBody>
        </p:sp>
        <p:sp>
          <p:nvSpPr>
            <p:cNvPr id="126" name="Shape 126"/>
            <p:cNvSpPr txBox="1"/>
            <p:nvPr/>
          </p:nvSpPr>
          <p:spPr>
            <a:xfrm>
              <a:off x="5013325" y="43783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734</a:t>
              </a:r>
            </a:p>
          </p:txBody>
        </p:sp>
        <p:sp>
          <p:nvSpPr>
            <p:cNvPr id="127" name="Shape 127"/>
            <p:cNvSpPr txBox="1"/>
            <p:nvPr/>
          </p:nvSpPr>
          <p:spPr>
            <a:xfrm>
              <a:off x="4081462" y="437832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536</a:t>
              </a:r>
            </a:p>
          </p:txBody>
        </p:sp>
        <p:sp>
          <p:nvSpPr>
            <p:cNvPr id="128" name="Shape 128"/>
            <p:cNvSpPr txBox="1"/>
            <p:nvPr/>
          </p:nvSpPr>
          <p:spPr>
            <a:xfrm>
              <a:off x="3149600" y="437832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406</a:t>
              </a:r>
            </a:p>
          </p:txBody>
        </p:sp>
        <p:sp>
          <p:nvSpPr>
            <p:cNvPr id="129" name="Shape 129"/>
            <p:cNvSpPr txBox="1"/>
            <p:nvPr/>
          </p:nvSpPr>
          <p:spPr>
            <a:xfrm>
              <a:off x="2212975" y="4378325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390</a:t>
              </a:r>
            </a:p>
          </p:txBody>
        </p:sp>
        <p:sp>
          <p:nvSpPr>
            <p:cNvPr id="130" name="Shape 130"/>
            <p:cNvSpPr txBox="1"/>
            <p:nvPr/>
          </p:nvSpPr>
          <p:spPr>
            <a:xfrm>
              <a:off x="323850" y="4378325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Litvánia</a:t>
              </a:r>
            </a:p>
          </p:txBody>
        </p:sp>
        <p:sp>
          <p:nvSpPr>
            <p:cNvPr id="131" name="Shape 131"/>
            <p:cNvSpPr txBox="1"/>
            <p:nvPr/>
          </p:nvSpPr>
          <p:spPr>
            <a:xfrm>
              <a:off x="7818437" y="4075112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524,5</a:t>
              </a:r>
            </a:p>
          </p:txBody>
        </p:sp>
        <p:sp>
          <p:nvSpPr>
            <p:cNvPr id="132" name="Shape 132"/>
            <p:cNvSpPr txBox="1"/>
            <p:nvPr/>
          </p:nvSpPr>
          <p:spPr>
            <a:xfrm>
              <a:off x="6883400" y="40751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2759</a:t>
              </a:r>
            </a:p>
          </p:txBody>
        </p:sp>
        <p:sp>
          <p:nvSpPr>
            <p:cNvPr id="133" name="Shape 133"/>
            <p:cNvSpPr txBox="1"/>
            <p:nvPr/>
          </p:nvSpPr>
          <p:spPr>
            <a:xfrm>
              <a:off x="5948362" y="40751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5095</a:t>
              </a:r>
            </a:p>
          </p:txBody>
        </p:sp>
        <p:sp>
          <p:nvSpPr>
            <p:cNvPr id="134" name="Shape 134"/>
            <p:cNvSpPr txBox="1"/>
            <p:nvPr/>
          </p:nvSpPr>
          <p:spPr>
            <a:xfrm>
              <a:off x="5013325" y="40751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3591</a:t>
              </a:r>
            </a:p>
          </p:txBody>
        </p:sp>
        <p:sp>
          <p:nvSpPr>
            <p:cNvPr id="135" name="Shape 135"/>
            <p:cNvSpPr txBox="1"/>
            <p:nvPr/>
          </p:nvSpPr>
          <p:spPr>
            <a:xfrm>
              <a:off x="4081462" y="407511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2301</a:t>
              </a:r>
            </a:p>
          </p:txBody>
        </p:sp>
        <p:sp>
          <p:nvSpPr>
            <p:cNvPr id="136" name="Shape 136"/>
            <p:cNvSpPr txBox="1"/>
            <p:nvPr/>
          </p:nvSpPr>
          <p:spPr>
            <a:xfrm>
              <a:off x="3149600" y="407511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1031</a:t>
              </a:r>
            </a:p>
          </p:txBody>
        </p:sp>
        <p:sp>
          <p:nvSpPr>
            <p:cNvPr id="137" name="Shape 137"/>
            <p:cNvSpPr txBox="1"/>
            <p:nvPr/>
          </p:nvSpPr>
          <p:spPr>
            <a:xfrm>
              <a:off x="2212975" y="4075112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526</a:t>
              </a:r>
            </a:p>
          </p:txBody>
        </p:sp>
        <p:sp>
          <p:nvSpPr>
            <p:cNvPr id="138" name="Shape 138"/>
            <p:cNvSpPr txBox="1"/>
            <p:nvPr/>
          </p:nvSpPr>
          <p:spPr>
            <a:xfrm>
              <a:off x="323850" y="4075112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Lettország</a:t>
              </a:r>
            </a:p>
          </p:txBody>
        </p:sp>
        <p:sp>
          <p:nvSpPr>
            <p:cNvPr id="139" name="Shape 139"/>
            <p:cNvSpPr txBox="1"/>
            <p:nvPr/>
          </p:nvSpPr>
          <p:spPr>
            <a:xfrm>
              <a:off x="7818437" y="3771900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96,7</a:t>
              </a:r>
            </a:p>
          </p:txBody>
        </p:sp>
        <p:sp>
          <p:nvSpPr>
            <p:cNvPr id="140" name="Shape 140"/>
            <p:cNvSpPr txBox="1"/>
            <p:nvPr/>
          </p:nvSpPr>
          <p:spPr>
            <a:xfrm>
              <a:off x="6883400" y="37719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1265</a:t>
              </a:r>
            </a:p>
          </p:txBody>
        </p:sp>
        <p:sp>
          <p:nvSpPr>
            <p:cNvPr id="141" name="Shape 141"/>
            <p:cNvSpPr txBox="1"/>
            <p:nvPr/>
          </p:nvSpPr>
          <p:spPr>
            <a:xfrm>
              <a:off x="5948362" y="37719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42" name="Shape 142"/>
            <p:cNvSpPr txBox="1"/>
            <p:nvPr/>
          </p:nvSpPr>
          <p:spPr>
            <a:xfrm>
              <a:off x="5013325" y="37719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43" name="Shape 143"/>
            <p:cNvSpPr txBox="1"/>
            <p:nvPr/>
          </p:nvSpPr>
          <p:spPr>
            <a:xfrm>
              <a:off x="4081462" y="377190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44" name="Shape 144"/>
            <p:cNvSpPr txBox="1"/>
            <p:nvPr/>
          </p:nvSpPr>
          <p:spPr>
            <a:xfrm>
              <a:off x="3149600" y="377190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1465</a:t>
              </a:r>
            </a:p>
          </p:txBody>
        </p:sp>
        <p:sp>
          <p:nvSpPr>
            <p:cNvPr id="145" name="Shape 145"/>
            <p:cNvSpPr txBox="1"/>
            <p:nvPr/>
          </p:nvSpPr>
          <p:spPr>
            <a:xfrm>
              <a:off x="2212975" y="3771900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1308</a:t>
              </a:r>
            </a:p>
          </p:txBody>
        </p:sp>
        <p:sp>
          <p:nvSpPr>
            <p:cNvPr id="146" name="Shape 146"/>
            <p:cNvSpPr txBox="1"/>
            <p:nvPr/>
          </p:nvSpPr>
          <p:spPr>
            <a:xfrm>
              <a:off x="323850" y="3771900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Lengyelország*</a:t>
              </a:r>
            </a:p>
          </p:txBody>
        </p:sp>
        <p:sp>
          <p:nvSpPr>
            <p:cNvPr id="147" name="Shape 147"/>
            <p:cNvSpPr txBox="1"/>
            <p:nvPr/>
          </p:nvSpPr>
          <p:spPr>
            <a:xfrm>
              <a:off x="7818437" y="3468687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148" name="Shape 148"/>
            <p:cNvSpPr txBox="1"/>
            <p:nvPr/>
          </p:nvSpPr>
          <p:spPr>
            <a:xfrm>
              <a:off x="6883400" y="34686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49" name="Shape 149"/>
            <p:cNvSpPr txBox="1"/>
            <p:nvPr/>
          </p:nvSpPr>
          <p:spPr>
            <a:xfrm>
              <a:off x="5948362" y="34686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50" name="Shape 150"/>
            <p:cNvSpPr txBox="1"/>
            <p:nvPr/>
          </p:nvSpPr>
          <p:spPr>
            <a:xfrm>
              <a:off x="5013325" y="346868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51" name="Shape 151"/>
            <p:cNvSpPr txBox="1"/>
            <p:nvPr/>
          </p:nvSpPr>
          <p:spPr>
            <a:xfrm>
              <a:off x="4081462" y="346868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16230</a:t>
              </a:r>
            </a:p>
          </p:txBody>
        </p:sp>
        <p:sp>
          <p:nvSpPr>
            <p:cNvPr id="152" name="Shape 152"/>
            <p:cNvSpPr txBox="1"/>
            <p:nvPr/>
          </p:nvSpPr>
          <p:spPr>
            <a:xfrm>
              <a:off x="3149600" y="346868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16258</a:t>
              </a:r>
            </a:p>
          </p:txBody>
        </p:sp>
        <p:sp>
          <p:nvSpPr>
            <p:cNvPr id="153" name="Shape 153"/>
            <p:cNvSpPr txBox="1"/>
            <p:nvPr/>
          </p:nvSpPr>
          <p:spPr>
            <a:xfrm>
              <a:off x="2212975" y="3468687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14397</a:t>
              </a:r>
            </a:p>
          </p:txBody>
        </p:sp>
        <p:sp>
          <p:nvSpPr>
            <p:cNvPr id="154" name="Shape 154"/>
            <p:cNvSpPr txBox="1"/>
            <p:nvPr/>
          </p:nvSpPr>
          <p:spPr>
            <a:xfrm>
              <a:off x="323850" y="3468687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Írország</a:t>
              </a:r>
            </a:p>
          </p:txBody>
        </p:sp>
        <p:sp>
          <p:nvSpPr>
            <p:cNvPr id="155" name="Shape 155"/>
            <p:cNvSpPr txBox="1"/>
            <p:nvPr/>
          </p:nvSpPr>
          <p:spPr>
            <a:xfrm>
              <a:off x="7818437" y="3165475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119,8</a:t>
              </a:r>
            </a:p>
          </p:txBody>
        </p:sp>
        <p:sp>
          <p:nvSpPr>
            <p:cNvPr id="156" name="Shape 156"/>
            <p:cNvSpPr txBox="1"/>
            <p:nvPr/>
          </p:nvSpPr>
          <p:spPr>
            <a:xfrm>
              <a:off x="6883400" y="31654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40916</a:t>
              </a:r>
            </a:p>
          </p:txBody>
        </p:sp>
        <p:sp>
          <p:nvSpPr>
            <p:cNvPr id="157" name="Shape 157"/>
            <p:cNvSpPr txBox="1"/>
            <p:nvPr/>
          </p:nvSpPr>
          <p:spPr>
            <a:xfrm>
              <a:off x="5948362" y="31654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34970</a:t>
              </a:r>
            </a:p>
          </p:txBody>
        </p:sp>
        <p:sp>
          <p:nvSpPr>
            <p:cNvPr id="158" name="Shape 158"/>
            <p:cNvSpPr txBox="1"/>
            <p:nvPr/>
          </p:nvSpPr>
          <p:spPr>
            <a:xfrm>
              <a:off x="5013325" y="316547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31290</a:t>
              </a:r>
            </a:p>
          </p:txBody>
        </p:sp>
        <p:sp>
          <p:nvSpPr>
            <p:cNvPr id="159" name="Shape 159"/>
            <p:cNvSpPr txBox="1"/>
            <p:nvPr/>
          </p:nvSpPr>
          <p:spPr>
            <a:xfrm>
              <a:off x="4081462" y="316547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30235</a:t>
              </a:r>
            </a:p>
          </p:txBody>
        </p:sp>
        <p:sp>
          <p:nvSpPr>
            <p:cNvPr id="160" name="Shape 160"/>
            <p:cNvSpPr txBox="1"/>
            <p:nvPr/>
          </p:nvSpPr>
          <p:spPr>
            <a:xfrm>
              <a:off x="3149600" y="316547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31432</a:t>
              </a:r>
            </a:p>
          </p:txBody>
        </p:sp>
        <p:sp>
          <p:nvSpPr>
            <p:cNvPr id="161" name="Shape 161"/>
            <p:cNvSpPr txBox="1"/>
            <p:nvPr/>
          </p:nvSpPr>
          <p:spPr>
            <a:xfrm>
              <a:off x="2212975" y="3165475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34160</a:t>
              </a:r>
            </a:p>
          </p:txBody>
        </p:sp>
        <p:sp>
          <p:nvSpPr>
            <p:cNvPr id="162" name="Shape 162"/>
            <p:cNvSpPr txBox="1"/>
            <p:nvPr/>
          </p:nvSpPr>
          <p:spPr>
            <a:xfrm>
              <a:off x="323850" y="3165475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Hollandia</a:t>
              </a:r>
            </a:p>
          </p:txBody>
        </p:sp>
        <p:sp>
          <p:nvSpPr>
            <p:cNvPr id="163" name="Shape 163"/>
            <p:cNvSpPr txBox="1"/>
            <p:nvPr/>
          </p:nvSpPr>
          <p:spPr>
            <a:xfrm>
              <a:off x="7818437" y="2862262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164" name="Shape 164"/>
            <p:cNvSpPr txBox="1"/>
            <p:nvPr/>
          </p:nvSpPr>
          <p:spPr>
            <a:xfrm>
              <a:off x="6883400" y="28622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65" name="Shape 165"/>
            <p:cNvSpPr txBox="1"/>
            <p:nvPr/>
          </p:nvSpPr>
          <p:spPr>
            <a:xfrm>
              <a:off x="5948362" y="28622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66" name="Shape 166"/>
            <p:cNvSpPr txBox="1"/>
            <p:nvPr/>
          </p:nvSpPr>
          <p:spPr>
            <a:xfrm>
              <a:off x="5013325" y="286226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4370</a:t>
              </a:r>
            </a:p>
          </p:txBody>
        </p:sp>
        <p:sp>
          <p:nvSpPr>
            <p:cNvPr id="167" name="Shape 167"/>
            <p:cNvSpPr txBox="1"/>
            <p:nvPr/>
          </p:nvSpPr>
          <p:spPr>
            <a:xfrm>
              <a:off x="4081462" y="286226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4260</a:t>
              </a:r>
            </a:p>
          </p:txBody>
        </p:sp>
        <p:sp>
          <p:nvSpPr>
            <p:cNvPr id="168" name="Shape 168"/>
            <p:cNvSpPr txBox="1"/>
            <p:nvPr/>
          </p:nvSpPr>
          <p:spPr>
            <a:xfrm>
              <a:off x="3149600" y="286226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4110</a:t>
              </a:r>
            </a:p>
          </p:txBody>
        </p:sp>
        <p:sp>
          <p:nvSpPr>
            <p:cNvPr id="169" name="Shape 169"/>
            <p:cNvSpPr txBox="1"/>
            <p:nvPr/>
          </p:nvSpPr>
          <p:spPr>
            <a:xfrm>
              <a:off x="2212975" y="2862262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3970</a:t>
              </a:r>
            </a:p>
          </p:txBody>
        </p:sp>
        <p:sp>
          <p:nvSpPr>
            <p:cNvPr id="170" name="Shape 170"/>
            <p:cNvSpPr txBox="1"/>
            <p:nvPr/>
          </p:nvSpPr>
          <p:spPr>
            <a:xfrm>
              <a:off x="323850" y="2862262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Franciaország*</a:t>
              </a:r>
            </a:p>
          </p:txBody>
        </p:sp>
        <p:sp>
          <p:nvSpPr>
            <p:cNvPr id="171" name="Shape 171"/>
            <p:cNvSpPr txBox="1"/>
            <p:nvPr/>
          </p:nvSpPr>
          <p:spPr>
            <a:xfrm>
              <a:off x="7818437" y="2559050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148,9</a:t>
              </a:r>
            </a:p>
          </p:txBody>
        </p:sp>
        <p:sp>
          <p:nvSpPr>
            <p:cNvPr id="172" name="Shape 172"/>
            <p:cNvSpPr txBox="1"/>
            <p:nvPr/>
          </p:nvSpPr>
          <p:spPr>
            <a:xfrm>
              <a:off x="6883400" y="25590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7000</a:t>
              </a:r>
            </a:p>
          </p:txBody>
        </p:sp>
        <p:sp>
          <p:nvSpPr>
            <p:cNvPr id="173" name="Shape 173"/>
            <p:cNvSpPr txBox="1"/>
            <p:nvPr/>
          </p:nvSpPr>
          <p:spPr>
            <a:xfrm>
              <a:off x="5948362" y="25590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6250</a:t>
              </a:r>
            </a:p>
          </p:txBody>
        </p:sp>
        <p:sp>
          <p:nvSpPr>
            <p:cNvPr id="174" name="Shape 174"/>
            <p:cNvSpPr txBox="1"/>
            <p:nvPr/>
          </p:nvSpPr>
          <p:spPr>
            <a:xfrm>
              <a:off x="5013325" y="255905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5979</a:t>
              </a:r>
            </a:p>
          </p:txBody>
        </p:sp>
        <p:sp>
          <p:nvSpPr>
            <p:cNvPr id="175" name="Shape 175"/>
            <p:cNvSpPr txBox="1"/>
            <p:nvPr/>
          </p:nvSpPr>
          <p:spPr>
            <a:xfrm>
              <a:off x="4081462" y="255905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5377</a:t>
              </a:r>
            </a:p>
          </p:txBody>
        </p:sp>
        <p:sp>
          <p:nvSpPr>
            <p:cNvPr id="176" name="Shape 176"/>
            <p:cNvSpPr txBox="1"/>
            <p:nvPr/>
          </p:nvSpPr>
          <p:spPr>
            <a:xfrm>
              <a:off x="3149600" y="255905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5197</a:t>
              </a:r>
            </a:p>
          </p:txBody>
        </p:sp>
        <p:sp>
          <p:nvSpPr>
            <p:cNvPr id="177" name="Shape 177"/>
            <p:cNvSpPr txBox="1"/>
            <p:nvPr/>
          </p:nvSpPr>
          <p:spPr>
            <a:xfrm>
              <a:off x="2212975" y="2559050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4700</a:t>
              </a:r>
            </a:p>
          </p:txBody>
        </p:sp>
        <p:sp>
          <p:nvSpPr>
            <p:cNvPr id="178" name="Shape 178"/>
            <p:cNvSpPr txBox="1"/>
            <p:nvPr/>
          </p:nvSpPr>
          <p:spPr>
            <a:xfrm>
              <a:off x="323850" y="2559050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Finnország</a:t>
              </a:r>
            </a:p>
          </p:txBody>
        </p:sp>
        <p:sp>
          <p:nvSpPr>
            <p:cNvPr id="179" name="Shape 179"/>
            <p:cNvSpPr txBox="1"/>
            <p:nvPr/>
          </p:nvSpPr>
          <p:spPr>
            <a:xfrm>
              <a:off x="7818437" y="2255837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174,6</a:t>
              </a:r>
            </a:p>
          </p:txBody>
        </p:sp>
        <p:sp>
          <p:nvSpPr>
            <p:cNvPr id="180" name="Shape 180"/>
            <p:cNvSpPr txBox="1"/>
            <p:nvPr/>
          </p:nvSpPr>
          <p:spPr>
            <a:xfrm>
              <a:off x="6883400" y="22558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17773</a:t>
              </a:r>
            </a:p>
          </p:txBody>
        </p:sp>
        <p:sp>
          <p:nvSpPr>
            <p:cNvPr id="181" name="Shape 181"/>
            <p:cNvSpPr txBox="1"/>
            <p:nvPr/>
          </p:nvSpPr>
          <p:spPr>
            <a:xfrm>
              <a:off x="5948362" y="22558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16036</a:t>
              </a:r>
            </a:p>
          </p:txBody>
        </p:sp>
        <p:sp>
          <p:nvSpPr>
            <p:cNvPr id="182" name="Shape 182"/>
            <p:cNvSpPr txBox="1"/>
            <p:nvPr/>
          </p:nvSpPr>
          <p:spPr>
            <a:xfrm>
              <a:off x="5013325" y="2255837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13382</a:t>
              </a:r>
            </a:p>
          </p:txBody>
        </p:sp>
        <p:sp>
          <p:nvSpPr>
            <p:cNvPr id="183" name="Shape 183"/>
            <p:cNvSpPr txBox="1"/>
            <p:nvPr/>
          </p:nvSpPr>
          <p:spPr>
            <a:xfrm>
              <a:off x="4081462" y="225583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12975</a:t>
              </a:r>
            </a:p>
          </p:txBody>
        </p:sp>
        <p:sp>
          <p:nvSpPr>
            <p:cNvPr id="184" name="Shape 184"/>
            <p:cNvSpPr txBox="1"/>
            <p:nvPr/>
          </p:nvSpPr>
          <p:spPr>
            <a:xfrm>
              <a:off x="3149600" y="2255837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11128</a:t>
              </a:r>
            </a:p>
          </p:txBody>
        </p:sp>
        <p:sp>
          <p:nvSpPr>
            <p:cNvPr id="185" name="Shape 185"/>
            <p:cNvSpPr txBox="1"/>
            <p:nvPr/>
          </p:nvSpPr>
          <p:spPr>
            <a:xfrm>
              <a:off x="2212975" y="2255837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10178</a:t>
              </a:r>
            </a:p>
          </p:txBody>
        </p:sp>
        <p:sp>
          <p:nvSpPr>
            <p:cNvPr id="186" name="Shape 186"/>
            <p:cNvSpPr txBox="1"/>
            <p:nvPr/>
          </p:nvSpPr>
          <p:spPr>
            <a:xfrm>
              <a:off x="323850" y="2255837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Egyesült Királyság</a:t>
              </a:r>
            </a:p>
          </p:txBody>
        </p:sp>
        <p:sp>
          <p:nvSpPr>
            <p:cNvPr id="187" name="Shape 187"/>
            <p:cNvSpPr txBox="1"/>
            <p:nvPr/>
          </p:nvSpPr>
          <p:spPr>
            <a:xfrm>
              <a:off x="7818437" y="1952625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188" name="Shape 188"/>
            <p:cNvSpPr txBox="1"/>
            <p:nvPr/>
          </p:nvSpPr>
          <p:spPr>
            <a:xfrm>
              <a:off x="6883400" y="19526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189" name="Shape 189"/>
            <p:cNvSpPr txBox="1"/>
            <p:nvPr/>
          </p:nvSpPr>
          <p:spPr>
            <a:xfrm>
              <a:off x="5948362" y="19526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26858</a:t>
              </a:r>
            </a:p>
          </p:txBody>
        </p:sp>
        <p:sp>
          <p:nvSpPr>
            <p:cNvPr id="190" name="Shape 190"/>
            <p:cNvSpPr txBox="1"/>
            <p:nvPr/>
          </p:nvSpPr>
          <p:spPr>
            <a:xfrm>
              <a:off x="5013325" y="1952625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23729</a:t>
              </a:r>
            </a:p>
          </p:txBody>
        </p:sp>
        <p:sp>
          <p:nvSpPr>
            <p:cNvPr id="191" name="Shape 191"/>
            <p:cNvSpPr txBox="1"/>
            <p:nvPr/>
          </p:nvSpPr>
          <p:spPr>
            <a:xfrm>
              <a:off x="4081462" y="195262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19593</a:t>
              </a:r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3149600" y="1952625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16667</a:t>
              </a:r>
            </a:p>
          </p:txBody>
        </p:sp>
        <p:sp>
          <p:nvSpPr>
            <p:cNvPr id="193" name="Shape 193"/>
            <p:cNvSpPr txBox="1"/>
            <p:nvPr/>
          </p:nvSpPr>
          <p:spPr>
            <a:xfrm>
              <a:off x="2212975" y="1952625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15342</a:t>
              </a: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323850" y="1952625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Dánia*</a:t>
              </a:r>
            </a:p>
          </p:txBody>
        </p:sp>
        <p:sp>
          <p:nvSpPr>
            <p:cNvPr id="195" name="Shape 195"/>
            <p:cNvSpPr txBox="1"/>
            <p:nvPr/>
          </p:nvSpPr>
          <p:spPr>
            <a:xfrm>
              <a:off x="7818437" y="1649412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156,0</a:t>
              </a:r>
            </a:p>
          </p:txBody>
        </p:sp>
        <p:sp>
          <p:nvSpPr>
            <p:cNvPr id="196" name="Shape 196"/>
            <p:cNvSpPr txBox="1"/>
            <p:nvPr/>
          </p:nvSpPr>
          <p:spPr>
            <a:xfrm>
              <a:off x="6883400" y="16494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2375</a:t>
              </a:r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5948362" y="16494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1867</a:t>
              </a:r>
            </a:p>
          </p:txBody>
        </p:sp>
        <p:sp>
          <p:nvSpPr>
            <p:cNvPr id="198" name="Shape 198"/>
            <p:cNvSpPr txBox="1"/>
            <p:nvPr/>
          </p:nvSpPr>
          <p:spPr>
            <a:xfrm>
              <a:off x="5013325" y="1649412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1625</a:t>
              </a:r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4081462" y="164941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1621</a:t>
              </a:r>
            </a:p>
          </p:txBody>
        </p:sp>
        <p:sp>
          <p:nvSpPr>
            <p:cNvPr id="200" name="Shape 200"/>
            <p:cNvSpPr txBox="1"/>
            <p:nvPr/>
          </p:nvSpPr>
          <p:spPr>
            <a:xfrm>
              <a:off x="3149600" y="1649412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1561</a:t>
              </a:r>
            </a:p>
          </p:txBody>
        </p:sp>
        <p:sp>
          <p:nvSpPr>
            <p:cNvPr id="201" name="Shape 201"/>
            <p:cNvSpPr txBox="1"/>
            <p:nvPr/>
          </p:nvSpPr>
          <p:spPr>
            <a:xfrm>
              <a:off x="2212975" y="1649412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1522</a:t>
              </a:r>
            </a:p>
          </p:txBody>
        </p:sp>
        <p:sp>
          <p:nvSpPr>
            <p:cNvPr id="202" name="Shape 202"/>
            <p:cNvSpPr txBox="1"/>
            <p:nvPr/>
          </p:nvSpPr>
          <p:spPr>
            <a:xfrm>
              <a:off x="323850" y="1649412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Csehország</a:t>
              </a:r>
            </a:p>
          </p:txBody>
        </p:sp>
        <p:sp>
          <p:nvSpPr>
            <p:cNvPr id="203" name="Shape 203"/>
            <p:cNvSpPr txBox="1"/>
            <p:nvPr/>
          </p:nvSpPr>
          <p:spPr>
            <a:xfrm>
              <a:off x="7818437" y="1346200"/>
              <a:ext cx="100171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204" name="Shape 204"/>
            <p:cNvSpPr txBox="1"/>
            <p:nvPr/>
          </p:nvSpPr>
          <p:spPr>
            <a:xfrm>
              <a:off x="6883400" y="13462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205" name="Shape 205"/>
            <p:cNvSpPr txBox="1"/>
            <p:nvPr/>
          </p:nvSpPr>
          <p:spPr>
            <a:xfrm>
              <a:off x="5948362" y="13462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206" name="Shape 206"/>
            <p:cNvSpPr txBox="1"/>
            <p:nvPr/>
          </p:nvSpPr>
          <p:spPr>
            <a:xfrm>
              <a:off x="5013325" y="1346200"/>
              <a:ext cx="935037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24888</a:t>
              </a:r>
            </a:p>
          </p:txBody>
        </p:sp>
        <p:sp>
          <p:nvSpPr>
            <p:cNvPr id="207" name="Shape 207"/>
            <p:cNvSpPr txBox="1"/>
            <p:nvPr/>
          </p:nvSpPr>
          <p:spPr>
            <a:xfrm>
              <a:off x="4081462" y="134620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20845</a:t>
              </a:r>
            </a:p>
          </p:txBody>
        </p:sp>
        <p:sp>
          <p:nvSpPr>
            <p:cNvPr id="208" name="Shape 208"/>
            <p:cNvSpPr txBox="1"/>
            <p:nvPr/>
          </p:nvSpPr>
          <p:spPr>
            <a:xfrm>
              <a:off x="3149600" y="1346200"/>
              <a:ext cx="931862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17572</a:t>
              </a:r>
            </a:p>
          </p:txBody>
        </p:sp>
        <p:sp>
          <p:nvSpPr>
            <p:cNvPr id="209" name="Shape 209"/>
            <p:cNvSpPr txBox="1"/>
            <p:nvPr/>
          </p:nvSpPr>
          <p:spPr>
            <a:xfrm>
              <a:off x="2212975" y="1346200"/>
              <a:ext cx="9366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16360</a:t>
              </a:r>
            </a:p>
          </p:txBody>
        </p:sp>
        <p:sp>
          <p:nvSpPr>
            <p:cNvPr id="210" name="Shape 210"/>
            <p:cNvSpPr txBox="1"/>
            <p:nvPr/>
          </p:nvSpPr>
          <p:spPr>
            <a:xfrm>
              <a:off x="323850" y="1346200"/>
              <a:ext cx="1889125" cy="3032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just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Belgium*</a:t>
              </a:r>
            </a:p>
          </p:txBody>
        </p:sp>
        <p:sp>
          <p:nvSpPr>
            <p:cNvPr id="211" name="Shape 211"/>
            <p:cNvSpPr txBox="1"/>
            <p:nvPr/>
          </p:nvSpPr>
          <p:spPr>
            <a:xfrm>
              <a:off x="7818437" y="692150"/>
              <a:ext cx="100171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 %</a:t>
              </a:r>
            </a:p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(2008/2003)</a:t>
              </a:r>
            </a:p>
          </p:txBody>
        </p:sp>
        <p:sp>
          <p:nvSpPr>
            <p:cNvPr id="212" name="Shape 212"/>
            <p:cNvSpPr txBox="1"/>
            <p:nvPr/>
          </p:nvSpPr>
          <p:spPr>
            <a:xfrm>
              <a:off x="6883400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2008</a:t>
              </a:r>
            </a:p>
          </p:txBody>
        </p:sp>
        <p:sp>
          <p:nvSpPr>
            <p:cNvPr id="213" name="Shape 213"/>
            <p:cNvSpPr txBox="1"/>
            <p:nvPr/>
          </p:nvSpPr>
          <p:spPr>
            <a:xfrm>
              <a:off x="5948362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2007</a:t>
              </a:r>
            </a:p>
          </p:txBody>
        </p:sp>
        <p:sp>
          <p:nvSpPr>
            <p:cNvPr id="214" name="Shape 214"/>
            <p:cNvSpPr txBox="1"/>
            <p:nvPr/>
          </p:nvSpPr>
          <p:spPr>
            <a:xfrm>
              <a:off x="5013325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2006</a:t>
              </a:r>
            </a:p>
          </p:txBody>
        </p:sp>
        <p:sp>
          <p:nvSpPr>
            <p:cNvPr id="215" name="Shape 215"/>
            <p:cNvSpPr txBox="1"/>
            <p:nvPr/>
          </p:nvSpPr>
          <p:spPr>
            <a:xfrm>
              <a:off x="4081462" y="692150"/>
              <a:ext cx="93186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2005</a:t>
              </a:r>
            </a:p>
          </p:txBody>
        </p:sp>
        <p:sp>
          <p:nvSpPr>
            <p:cNvPr id="216" name="Shape 216"/>
            <p:cNvSpPr txBox="1"/>
            <p:nvPr/>
          </p:nvSpPr>
          <p:spPr>
            <a:xfrm>
              <a:off x="3149600" y="692150"/>
              <a:ext cx="93186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2004</a:t>
              </a:r>
            </a:p>
          </p:txBody>
        </p:sp>
        <p:sp>
          <p:nvSpPr>
            <p:cNvPr id="217" name="Shape 217"/>
            <p:cNvSpPr txBox="1"/>
            <p:nvPr/>
          </p:nvSpPr>
          <p:spPr>
            <a:xfrm>
              <a:off x="2212975" y="692150"/>
              <a:ext cx="936625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2003</a:t>
              </a:r>
            </a:p>
          </p:txBody>
        </p:sp>
        <p:sp>
          <p:nvSpPr>
            <p:cNvPr id="218" name="Shape 218"/>
            <p:cNvSpPr txBox="1"/>
            <p:nvPr/>
          </p:nvSpPr>
          <p:spPr>
            <a:xfrm>
              <a:off x="323850" y="692150"/>
              <a:ext cx="1889125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4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219" name="Shape 219"/>
            <p:cNvCxnSpPr/>
            <p:nvPr/>
          </p:nvCxnSpPr>
          <p:spPr>
            <a:xfrm>
              <a:off x="323850" y="6921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0" name="Shape 220"/>
            <p:cNvCxnSpPr/>
            <p:nvPr/>
          </p:nvCxnSpPr>
          <p:spPr>
            <a:xfrm>
              <a:off x="323850" y="61976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1" name="Shape 221"/>
            <p:cNvCxnSpPr/>
            <p:nvPr/>
          </p:nvCxnSpPr>
          <p:spPr>
            <a:xfrm>
              <a:off x="323850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2" name="Shape 222"/>
            <p:cNvCxnSpPr/>
            <p:nvPr/>
          </p:nvCxnSpPr>
          <p:spPr>
            <a:xfrm>
              <a:off x="8820150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3" name="Shape 223"/>
            <p:cNvCxnSpPr/>
            <p:nvPr/>
          </p:nvCxnSpPr>
          <p:spPr>
            <a:xfrm>
              <a:off x="323850" y="13462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4" name="Shape 224"/>
            <p:cNvCxnSpPr/>
            <p:nvPr/>
          </p:nvCxnSpPr>
          <p:spPr>
            <a:xfrm>
              <a:off x="2212975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5" name="Shape 225"/>
            <p:cNvCxnSpPr/>
            <p:nvPr/>
          </p:nvCxnSpPr>
          <p:spPr>
            <a:xfrm>
              <a:off x="3149600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6" name="Shape 226"/>
            <p:cNvCxnSpPr/>
            <p:nvPr/>
          </p:nvCxnSpPr>
          <p:spPr>
            <a:xfrm>
              <a:off x="4081462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7" name="Shape 227"/>
            <p:cNvCxnSpPr/>
            <p:nvPr/>
          </p:nvCxnSpPr>
          <p:spPr>
            <a:xfrm>
              <a:off x="5013325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8" name="Shape 228"/>
            <p:cNvCxnSpPr/>
            <p:nvPr/>
          </p:nvCxnSpPr>
          <p:spPr>
            <a:xfrm>
              <a:off x="5948362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29" name="Shape 229"/>
            <p:cNvCxnSpPr/>
            <p:nvPr/>
          </p:nvCxnSpPr>
          <p:spPr>
            <a:xfrm>
              <a:off x="6883400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0" name="Shape 230"/>
            <p:cNvCxnSpPr/>
            <p:nvPr/>
          </p:nvCxnSpPr>
          <p:spPr>
            <a:xfrm>
              <a:off x="7818437" y="692150"/>
              <a:ext cx="0" cy="55054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1" name="Shape 231"/>
            <p:cNvCxnSpPr/>
            <p:nvPr/>
          </p:nvCxnSpPr>
          <p:spPr>
            <a:xfrm>
              <a:off x="323850" y="16494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2" name="Shape 232"/>
            <p:cNvCxnSpPr/>
            <p:nvPr/>
          </p:nvCxnSpPr>
          <p:spPr>
            <a:xfrm>
              <a:off x="323850" y="195262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3" name="Shape 233"/>
            <p:cNvCxnSpPr/>
            <p:nvPr/>
          </p:nvCxnSpPr>
          <p:spPr>
            <a:xfrm>
              <a:off x="323850" y="225583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4" name="Shape 234"/>
            <p:cNvCxnSpPr/>
            <p:nvPr/>
          </p:nvCxnSpPr>
          <p:spPr>
            <a:xfrm>
              <a:off x="323850" y="25590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5" name="Shape 235"/>
            <p:cNvCxnSpPr/>
            <p:nvPr/>
          </p:nvCxnSpPr>
          <p:spPr>
            <a:xfrm>
              <a:off x="323850" y="28622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6" name="Shape 236"/>
            <p:cNvCxnSpPr/>
            <p:nvPr/>
          </p:nvCxnSpPr>
          <p:spPr>
            <a:xfrm>
              <a:off x="323850" y="316547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7" name="Shape 237"/>
            <p:cNvCxnSpPr/>
            <p:nvPr/>
          </p:nvCxnSpPr>
          <p:spPr>
            <a:xfrm>
              <a:off x="323850" y="346868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8" name="Shape 238"/>
            <p:cNvCxnSpPr/>
            <p:nvPr/>
          </p:nvCxnSpPr>
          <p:spPr>
            <a:xfrm>
              <a:off x="323850" y="37719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39" name="Shape 239"/>
            <p:cNvCxnSpPr/>
            <p:nvPr/>
          </p:nvCxnSpPr>
          <p:spPr>
            <a:xfrm>
              <a:off x="323850" y="40751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0" name="Shape 240"/>
            <p:cNvCxnSpPr/>
            <p:nvPr/>
          </p:nvCxnSpPr>
          <p:spPr>
            <a:xfrm>
              <a:off x="323850" y="437832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1" name="Shape 241"/>
            <p:cNvCxnSpPr/>
            <p:nvPr/>
          </p:nvCxnSpPr>
          <p:spPr>
            <a:xfrm>
              <a:off x="323850" y="468153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2" name="Shape 242"/>
            <p:cNvCxnSpPr/>
            <p:nvPr/>
          </p:nvCxnSpPr>
          <p:spPr>
            <a:xfrm>
              <a:off x="323850" y="49847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3" name="Shape 243"/>
            <p:cNvCxnSpPr/>
            <p:nvPr/>
          </p:nvCxnSpPr>
          <p:spPr>
            <a:xfrm>
              <a:off x="323850" y="52879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4" name="Shape 244"/>
            <p:cNvCxnSpPr/>
            <p:nvPr/>
          </p:nvCxnSpPr>
          <p:spPr>
            <a:xfrm>
              <a:off x="323850" y="559117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245" name="Shape 245"/>
            <p:cNvCxnSpPr/>
            <p:nvPr/>
          </p:nvCxnSpPr>
          <p:spPr>
            <a:xfrm>
              <a:off x="323850" y="589438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246" name="Shape 246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type="title"/>
          </p:nvPr>
        </p:nvSpPr>
        <p:spPr>
          <a:xfrm>
            <a:off x="0" y="188912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Mezőgazdasági területek bérleti díja (EUR) </a:t>
            </a:r>
          </a:p>
        </p:txBody>
      </p:sp>
      <p:sp>
        <p:nvSpPr>
          <p:cNvPr id="252" name="Shape 252"/>
          <p:cNvSpPr txBox="1"/>
          <p:nvPr/>
        </p:nvSpPr>
        <p:spPr>
          <a:xfrm>
            <a:off x="250825" y="5661025"/>
            <a:ext cx="28035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Megjegyzés: * szántóföld, ** index 2004=100%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Eurostat,2010 </a:t>
            </a:r>
          </a:p>
        </p:txBody>
      </p:sp>
      <p:grpSp>
        <p:nvGrpSpPr>
          <p:cNvPr id="253" name="Shape 253"/>
          <p:cNvGrpSpPr/>
          <p:nvPr/>
        </p:nvGrpSpPr>
        <p:grpSpPr>
          <a:xfrm>
            <a:off x="323850" y="1125537"/>
            <a:ext cx="8496300" cy="4483100"/>
            <a:chOff x="323850" y="692150"/>
            <a:chExt cx="8496300" cy="4483100"/>
          </a:xfrm>
        </p:grpSpPr>
        <p:sp>
          <p:nvSpPr>
            <p:cNvPr id="254" name="Shape 254"/>
            <p:cNvSpPr txBox="1"/>
            <p:nvPr/>
          </p:nvSpPr>
          <p:spPr>
            <a:xfrm>
              <a:off x="7818437" y="4902200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255" name="Shape 255"/>
            <p:cNvSpPr txBox="1"/>
            <p:nvPr/>
          </p:nvSpPr>
          <p:spPr>
            <a:xfrm>
              <a:off x="6883400" y="4902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256" name="Shape 256"/>
            <p:cNvSpPr txBox="1"/>
            <p:nvPr/>
          </p:nvSpPr>
          <p:spPr>
            <a:xfrm>
              <a:off x="5948362" y="4902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18,2</a:t>
              </a:r>
            </a:p>
          </p:txBody>
        </p:sp>
        <p:sp>
          <p:nvSpPr>
            <p:cNvPr id="257" name="Shape 257"/>
            <p:cNvSpPr txBox="1"/>
            <p:nvPr/>
          </p:nvSpPr>
          <p:spPr>
            <a:xfrm>
              <a:off x="5013325" y="4902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16,8</a:t>
              </a:r>
            </a:p>
          </p:txBody>
        </p:sp>
        <p:sp>
          <p:nvSpPr>
            <p:cNvPr id="258" name="Shape 258"/>
            <p:cNvSpPr txBox="1"/>
            <p:nvPr/>
          </p:nvSpPr>
          <p:spPr>
            <a:xfrm>
              <a:off x="4081462" y="49022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15,2</a:t>
              </a:r>
            </a:p>
          </p:txBody>
        </p:sp>
        <p:sp>
          <p:nvSpPr>
            <p:cNvPr id="259" name="Shape 259"/>
            <p:cNvSpPr txBox="1"/>
            <p:nvPr/>
          </p:nvSpPr>
          <p:spPr>
            <a:xfrm>
              <a:off x="3149600" y="49022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14,7</a:t>
              </a:r>
            </a:p>
          </p:txBody>
        </p:sp>
        <p:sp>
          <p:nvSpPr>
            <p:cNvPr id="260" name="Shape 260"/>
            <p:cNvSpPr txBox="1"/>
            <p:nvPr/>
          </p:nvSpPr>
          <p:spPr>
            <a:xfrm>
              <a:off x="2212975" y="4902200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14,2</a:t>
              </a:r>
            </a:p>
          </p:txBody>
        </p:sp>
        <p:sp>
          <p:nvSpPr>
            <p:cNvPr id="261" name="Shape 261"/>
            <p:cNvSpPr txBox="1"/>
            <p:nvPr/>
          </p:nvSpPr>
          <p:spPr>
            <a:xfrm>
              <a:off x="323850" y="4902200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Szlovákia</a:t>
              </a:r>
            </a:p>
          </p:txBody>
        </p:sp>
        <p:sp>
          <p:nvSpPr>
            <p:cNvPr id="262" name="Shape 262"/>
            <p:cNvSpPr txBox="1"/>
            <p:nvPr/>
          </p:nvSpPr>
          <p:spPr>
            <a:xfrm>
              <a:off x="7818437" y="4627562"/>
              <a:ext cx="100171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263" name="Shape 263"/>
            <p:cNvSpPr txBox="1"/>
            <p:nvPr/>
          </p:nvSpPr>
          <p:spPr>
            <a:xfrm>
              <a:off x="6883400" y="4627562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264" name="Shape 264"/>
            <p:cNvSpPr txBox="1"/>
            <p:nvPr/>
          </p:nvSpPr>
          <p:spPr>
            <a:xfrm>
              <a:off x="5948362" y="4627562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125,6</a:t>
              </a:r>
            </a:p>
          </p:txBody>
        </p:sp>
        <p:sp>
          <p:nvSpPr>
            <p:cNvPr id="265" name="Shape 265"/>
            <p:cNvSpPr txBox="1"/>
            <p:nvPr/>
          </p:nvSpPr>
          <p:spPr>
            <a:xfrm>
              <a:off x="5013325" y="4627562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127,1</a:t>
              </a:r>
            </a:p>
          </p:txBody>
        </p:sp>
        <p:sp>
          <p:nvSpPr>
            <p:cNvPr id="266" name="Shape 266"/>
            <p:cNvSpPr txBox="1"/>
            <p:nvPr/>
          </p:nvSpPr>
          <p:spPr>
            <a:xfrm>
              <a:off x="4081462" y="4627562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109,9</a:t>
              </a:r>
            </a:p>
          </p:txBody>
        </p:sp>
        <p:sp>
          <p:nvSpPr>
            <p:cNvPr id="267" name="Shape 267"/>
            <p:cNvSpPr txBox="1"/>
            <p:nvPr/>
          </p:nvSpPr>
          <p:spPr>
            <a:xfrm>
              <a:off x="3149600" y="4627562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107,7</a:t>
              </a:r>
            </a:p>
          </p:txBody>
        </p:sp>
        <p:sp>
          <p:nvSpPr>
            <p:cNvPr id="268" name="Shape 268"/>
            <p:cNvSpPr txBox="1"/>
            <p:nvPr/>
          </p:nvSpPr>
          <p:spPr>
            <a:xfrm>
              <a:off x="2212975" y="4627562"/>
              <a:ext cx="9366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109,9</a:t>
              </a:r>
            </a:p>
          </p:txBody>
        </p:sp>
        <p:sp>
          <p:nvSpPr>
            <p:cNvPr id="269" name="Shape 269"/>
            <p:cNvSpPr txBox="1"/>
            <p:nvPr/>
          </p:nvSpPr>
          <p:spPr>
            <a:xfrm>
              <a:off x="323850" y="4627562"/>
              <a:ext cx="18891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Svédország</a:t>
              </a:r>
            </a:p>
          </p:txBody>
        </p:sp>
        <p:sp>
          <p:nvSpPr>
            <p:cNvPr id="270" name="Shape 270"/>
            <p:cNvSpPr txBox="1"/>
            <p:nvPr/>
          </p:nvSpPr>
          <p:spPr>
            <a:xfrm>
              <a:off x="7818437" y="4354512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271" name="Shape 271"/>
            <p:cNvSpPr txBox="1"/>
            <p:nvPr/>
          </p:nvSpPr>
          <p:spPr>
            <a:xfrm>
              <a:off x="6883400" y="435451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5948362" y="435451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195,0</a:t>
              </a:r>
            </a:p>
          </p:txBody>
        </p:sp>
        <p:sp>
          <p:nvSpPr>
            <p:cNvPr id="273" name="Shape 273"/>
            <p:cNvSpPr txBox="1"/>
            <p:nvPr/>
          </p:nvSpPr>
          <p:spPr>
            <a:xfrm>
              <a:off x="5013325" y="435451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192,0</a:t>
              </a:r>
            </a:p>
          </p:txBody>
        </p:sp>
        <p:sp>
          <p:nvSpPr>
            <p:cNvPr id="274" name="Shape 274"/>
            <p:cNvSpPr txBox="1"/>
            <p:nvPr/>
          </p:nvSpPr>
          <p:spPr>
            <a:xfrm>
              <a:off x="4081462" y="4354512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191,0</a:t>
              </a:r>
            </a:p>
          </p:txBody>
        </p:sp>
        <p:sp>
          <p:nvSpPr>
            <p:cNvPr id="275" name="Shape 275"/>
            <p:cNvSpPr txBox="1"/>
            <p:nvPr/>
          </p:nvSpPr>
          <p:spPr>
            <a:xfrm>
              <a:off x="3149600" y="4354512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187,0</a:t>
              </a:r>
            </a:p>
          </p:txBody>
        </p:sp>
        <p:sp>
          <p:nvSpPr>
            <p:cNvPr id="276" name="Shape 276"/>
            <p:cNvSpPr txBox="1"/>
            <p:nvPr/>
          </p:nvSpPr>
          <p:spPr>
            <a:xfrm>
              <a:off x="2212975" y="4354512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179,6</a:t>
              </a:r>
            </a:p>
          </p:txBody>
        </p:sp>
        <p:sp>
          <p:nvSpPr>
            <p:cNvPr id="277" name="Shape 277"/>
            <p:cNvSpPr txBox="1"/>
            <p:nvPr/>
          </p:nvSpPr>
          <p:spPr>
            <a:xfrm>
              <a:off x="323850" y="4354512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Spanyolország*</a:t>
              </a:r>
            </a:p>
          </p:txBody>
        </p:sp>
        <p:sp>
          <p:nvSpPr>
            <p:cNvPr id="278" name="Shape 278"/>
            <p:cNvSpPr txBox="1"/>
            <p:nvPr/>
          </p:nvSpPr>
          <p:spPr>
            <a:xfrm>
              <a:off x="7818437" y="4081462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145,4</a:t>
              </a:r>
            </a:p>
          </p:txBody>
        </p:sp>
        <p:sp>
          <p:nvSpPr>
            <p:cNvPr id="279" name="Shape 279"/>
            <p:cNvSpPr txBox="1"/>
            <p:nvPr/>
          </p:nvSpPr>
          <p:spPr>
            <a:xfrm>
              <a:off x="6883400" y="408146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88,4</a:t>
              </a:r>
            </a:p>
          </p:txBody>
        </p:sp>
        <p:sp>
          <p:nvSpPr>
            <p:cNvPr id="280" name="Shape 280"/>
            <p:cNvSpPr txBox="1"/>
            <p:nvPr/>
          </p:nvSpPr>
          <p:spPr>
            <a:xfrm>
              <a:off x="5948362" y="408146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98,4</a:t>
              </a:r>
            </a:p>
          </p:txBody>
        </p:sp>
        <p:sp>
          <p:nvSpPr>
            <p:cNvPr id="281" name="Shape 281"/>
            <p:cNvSpPr txBox="1"/>
            <p:nvPr/>
          </p:nvSpPr>
          <p:spPr>
            <a:xfrm>
              <a:off x="5013325" y="4081462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92,1</a:t>
              </a:r>
            </a:p>
          </p:txBody>
        </p:sp>
        <p:sp>
          <p:nvSpPr>
            <p:cNvPr id="282" name="Shape 282"/>
            <p:cNvSpPr txBox="1"/>
            <p:nvPr/>
          </p:nvSpPr>
          <p:spPr>
            <a:xfrm>
              <a:off x="4081462" y="4081462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71,1</a:t>
              </a:r>
            </a:p>
          </p:txBody>
        </p:sp>
        <p:sp>
          <p:nvSpPr>
            <p:cNvPr id="283" name="Shape 283"/>
            <p:cNvSpPr txBox="1"/>
            <p:nvPr/>
          </p:nvSpPr>
          <p:spPr>
            <a:xfrm>
              <a:off x="3149600" y="4081462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66,8</a:t>
              </a:r>
            </a:p>
          </p:txBody>
        </p:sp>
        <p:sp>
          <p:nvSpPr>
            <p:cNvPr id="284" name="Shape 284"/>
            <p:cNvSpPr txBox="1"/>
            <p:nvPr/>
          </p:nvSpPr>
          <p:spPr>
            <a:xfrm>
              <a:off x="2212975" y="4081462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60,8</a:t>
              </a:r>
            </a:p>
          </p:txBody>
        </p:sp>
        <p:sp>
          <p:nvSpPr>
            <p:cNvPr id="285" name="Shape 285"/>
            <p:cNvSpPr txBox="1"/>
            <p:nvPr/>
          </p:nvSpPr>
          <p:spPr>
            <a:xfrm>
              <a:off x="323850" y="4081462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Magyarország</a:t>
              </a:r>
            </a:p>
          </p:txBody>
        </p:sp>
        <p:sp>
          <p:nvSpPr>
            <p:cNvPr id="286" name="Shape 286"/>
            <p:cNvSpPr txBox="1"/>
            <p:nvPr/>
          </p:nvSpPr>
          <p:spPr>
            <a:xfrm>
              <a:off x="7818437" y="3806825"/>
              <a:ext cx="100171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65,5</a:t>
              </a:r>
            </a:p>
          </p:txBody>
        </p:sp>
        <p:sp>
          <p:nvSpPr>
            <p:cNvPr id="287" name="Shape 287"/>
            <p:cNvSpPr txBox="1"/>
            <p:nvPr/>
          </p:nvSpPr>
          <p:spPr>
            <a:xfrm>
              <a:off x="6883400" y="3806825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11,0</a:t>
              </a:r>
            </a:p>
          </p:txBody>
        </p:sp>
        <p:sp>
          <p:nvSpPr>
            <p:cNvPr id="288" name="Shape 288"/>
            <p:cNvSpPr txBox="1"/>
            <p:nvPr/>
          </p:nvSpPr>
          <p:spPr>
            <a:xfrm>
              <a:off x="5948362" y="3806825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13,0</a:t>
              </a:r>
            </a:p>
          </p:txBody>
        </p:sp>
        <p:sp>
          <p:nvSpPr>
            <p:cNvPr id="289" name="Shape 289"/>
            <p:cNvSpPr txBox="1"/>
            <p:nvPr/>
          </p:nvSpPr>
          <p:spPr>
            <a:xfrm>
              <a:off x="5013325" y="3806825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12,0</a:t>
              </a:r>
            </a:p>
          </p:txBody>
        </p:sp>
        <p:sp>
          <p:nvSpPr>
            <p:cNvPr id="290" name="Shape 290"/>
            <p:cNvSpPr txBox="1"/>
            <p:nvPr/>
          </p:nvSpPr>
          <p:spPr>
            <a:xfrm>
              <a:off x="4081462" y="3806825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33,0</a:t>
              </a:r>
            </a:p>
          </p:txBody>
        </p:sp>
        <p:sp>
          <p:nvSpPr>
            <p:cNvPr id="291" name="Shape 291"/>
            <p:cNvSpPr txBox="1"/>
            <p:nvPr/>
          </p:nvSpPr>
          <p:spPr>
            <a:xfrm>
              <a:off x="3149600" y="3806825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22,3</a:t>
              </a:r>
            </a:p>
          </p:txBody>
        </p:sp>
        <p:sp>
          <p:nvSpPr>
            <p:cNvPr id="292" name="Shape 292"/>
            <p:cNvSpPr txBox="1"/>
            <p:nvPr/>
          </p:nvSpPr>
          <p:spPr>
            <a:xfrm>
              <a:off x="2212975" y="3806825"/>
              <a:ext cx="9366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16,8</a:t>
              </a:r>
            </a:p>
          </p:txBody>
        </p:sp>
        <p:sp>
          <p:nvSpPr>
            <p:cNvPr id="293" name="Shape 293"/>
            <p:cNvSpPr txBox="1"/>
            <p:nvPr/>
          </p:nvSpPr>
          <p:spPr>
            <a:xfrm>
              <a:off x="323850" y="3806825"/>
              <a:ext cx="18891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Litvánia</a:t>
              </a:r>
            </a:p>
          </p:txBody>
        </p:sp>
        <p:sp>
          <p:nvSpPr>
            <p:cNvPr id="294" name="Shape 294"/>
            <p:cNvSpPr txBox="1"/>
            <p:nvPr/>
          </p:nvSpPr>
          <p:spPr>
            <a:xfrm>
              <a:off x="7818437" y="3533775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295" name="Shape 295"/>
            <p:cNvSpPr txBox="1"/>
            <p:nvPr/>
          </p:nvSpPr>
          <p:spPr>
            <a:xfrm>
              <a:off x="6883400" y="3533775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23,0</a:t>
              </a:r>
            </a:p>
          </p:txBody>
        </p:sp>
        <p:sp>
          <p:nvSpPr>
            <p:cNvPr id="296" name="Shape 296"/>
            <p:cNvSpPr txBox="1"/>
            <p:nvPr/>
          </p:nvSpPr>
          <p:spPr>
            <a:xfrm>
              <a:off x="5948362" y="3533775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37,0</a:t>
              </a:r>
            </a:p>
          </p:txBody>
        </p:sp>
        <p:sp>
          <p:nvSpPr>
            <p:cNvPr id="297" name="Shape 297"/>
            <p:cNvSpPr txBox="1"/>
            <p:nvPr/>
          </p:nvSpPr>
          <p:spPr>
            <a:xfrm>
              <a:off x="5013325" y="3533775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26,0</a:t>
              </a:r>
            </a:p>
          </p:txBody>
        </p:sp>
        <p:sp>
          <p:nvSpPr>
            <p:cNvPr id="298" name="Shape 298"/>
            <p:cNvSpPr txBox="1"/>
            <p:nvPr/>
          </p:nvSpPr>
          <p:spPr>
            <a:xfrm>
              <a:off x="4081462" y="3533775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20,0</a:t>
              </a:r>
            </a:p>
          </p:txBody>
        </p:sp>
        <p:sp>
          <p:nvSpPr>
            <p:cNvPr id="299" name="Shape 299"/>
            <p:cNvSpPr txBox="1"/>
            <p:nvPr/>
          </p:nvSpPr>
          <p:spPr>
            <a:xfrm>
              <a:off x="3149600" y="3533775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68,9</a:t>
              </a:r>
            </a:p>
          </p:txBody>
        </p:sp>
        <p:sp>
          <p:nvSpPr>
            <p:cNvPr id="300" name="Shape 300"/>
            <p:cNvSpPr txBox="1"/>
            <p:nvPr/>
          </p:nvSpPr>
          <p:spPr>
            <a:xfrm>
              <a:off x="2212975" y="3533775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01" name="Shape 301"/>
            <p:cNvSpPr txBox="1"/>
            <p:nvPr/>
          </p:nvSpPr>
          <p:spPr>
            <a:xfrm>
              <a:off x="323850" y="3533775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Lengyelország*</a:t>
              </a:r>
            </a:p>
          </p:txBody>
        </p:sp>
        <p:sp>
          <p:nvSpPr>
            <p:cNvPr id="302" name="Shape 302"/>
            <p:cNvSpPr txBox="1"/>
            <p:nvPr/>
          </p:nvSpPr>
          <p:spPr>
            <a:xfrm>
              <a:off x="7818437" y="3259137"/>
              <a:ext cx="100171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03" name="Shape 303"/>
            <p:cNvSpPr txBox="1"/>
            <p:nvPr/>
          </p:nvSpPr>
          <p:spPr>
            <a:xfrm>
              <a:off x="6883400" y="3259137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04" name="Shape 304"/>
            <p:cNvSpPr txBox="1"/>
            <p:nvPr/>
          </p:nvSpPr>
          <p:spPr>
            <a:xfrm>
              <a:off x="5948362" y="3259137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05" name="Shape 305"/>
            <p:cNvSpPr txBox="1"/>
            <p:nvPr/>
          </p:nvSpPr>
          <p:spPr>
            <a:xfrm>
              <a:off x="5013325" y="3259137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06" name="Shape 306"/>
            <p:cNvSpPr txBox="1"/>
            <p:nvPr/>
          </p:nvSpPr>
          <p:spPr>
            <a:xfrm>
              <a:off x="4081462" y="3259137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184,6</a:t>
              </a:r>
            </a:p>
          </p:txBody>
        </p:sp>
        <p:sp>
          <p:nvSpPr>
            <p:cNvPr id="307" name="Shape 307"/>
            <p:cNvSpPr txBox="1"/>
            <p:nvPr/>
          </p:nvSpPr>
          <p:spPr>
            <a:xfrm>
              <a:off x="3149600" y="3259137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195,4</a:t>
              </a:r>
            </a:p>
          </p:txBody>
        </p:sp>
        <p:sp>
          <p:nvSpPr>
            <p:cNvPr id="308" name="Shape 308"/>
            <p:cNvSpPr txBox="1"/>
            <p:nvPr/>
          </p:nvSpPr>
          <p:spPr>
            <a:xfrm>
              <a:off x="2212975" y="3259137"/>
              <a:ext cx="9366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204,3</a:t>
              </a:r>
            </a:p>
          </p:txBody>
        </p:sp>
        <p:sp>
          <p:nvSpPr>
            <p:cNvPr id="309" name="Shape 309"/>
            <p:cNvSpPr txBox="1"/>
            <p:nvPr/>
          </p:nvSpPr>
          <p:spPr>
            <a:xfrm>
              <a:off x="323850" y="3259137"/>
              <a:ext cx="18891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Írország</a:t>
              </a:r>
            </a:p>
          </p:txBody>
        </p:sp>
        <p:sp>
          <p:nvSpPr>
            <p:cNvPr id="310" name="Shape 310"/>
            <p:cNvSpPr txBox="1"/>
            <p:nvPr/>
          </p:nvSpPr>
          <p:spPr>
            <a:xfrm>
              <a:off x="7818437" y="2986087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107,8</a:t>
              </a:r>
            </a:p>
          </p:txBody>
        </p:sp>
        <p:sp>
          <p:nvSpPr>
            <p:cNvPr id="311" name="Shape 311"/>
            <p:cNvSpPr txBox="1"/>
            <p:nvPr/>
          </p:nvSpPr>
          <p:spPr>
            <a:xfrm>
              <a:off x="6883400" y="298608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482</a:t>
              </a:r>
            </a:p>
          </p:txBody>
        </p:sp>
        <p:sp>
          <p:nvSpPr>
            <p:cNvPr id="312" name="Shape 312"/>
            <p:cNvSpPr txBox="1"/>
            <p:nvPr/>
          </p:nvSpPr>
          <p:spPr>
            <a:xfrm>
              <a:off x="5948362" y="298608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469</a:t>
              </a:r>
            </a:p>
          </p:txBody>
        </p:sp>
        <p:sp>
          <p:nvSpPr>
            <p:cNvPr id="313" name="Shape 313"/>
            <p:cNvSpPr txBox="1"/>
            <p:nvPr/>
          </p:nvSpPr>
          <p:spPr>
            <a:xfrm>
              <a:off x="5013325" y="298608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460,0</a:t>
              </a:r>
            </a:p>
          </p:txBody>
        </p:sp>
        <p:sp>
          <p:nvSpPr>
            <p:cNvPr id="314" name="Shape 314"/>
            <p:cNvSpPr txBox="1"/>
            <p:nvPr/>
          </p:nvSpPr>
          <p:spPr>
            <a:xfrm>
              <a:off x="4081462" y="2986087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440,0</a:t>
              </a:r>
            </a:p>
          </p:txBody>
        </p:sp>
        <p:sp>
          <p:nvSpPr>
            <p:cNvPr id="315" name="Shape 315"/>
            <p:cNvSpPr txBox="1"/>
            <p:nvPr/>
          </p:nvSpPr>
          <p:spPr>
            <a:xfrm>
              <a:off x="3149600" y="2986087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462,0</a:t>
              </a:r>
            </a:p>
          </p:txBody>
        </p:sp>
        <p:sp>
          <p:nvSpPr>
            <p:cNvPr id="316" name="Shape 316"/>
            <p:cNvSpPr txBox="1"/>
            <p:nvPr/>
          </p:nvSpPr>
          <p:spPr>
            <a:xfrm>
              <a:off x="2212975" y="2986087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447,0</a:t>
              </a:r>
            </a:p>
          </p:txBody>
        </p:sp>
        <p:sp>
          <p:nvSpPr>
            <p:cNvPr id="317" name="Shape 317"/>
            <p:cNvSpPr txBox="1"/>
            <p:nvPr/>
          </p:nvSpPr>
          <p:spPr>
            <a:xfrm>
              <a:off x="323850" y="2986087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Hollandia</a:t>
              </a:r>
            </a:p>
          </p:txBody>
        </p:sp>
        <p:sp>
          <p:nvSpPr>
            <p:cNvPr id="318" name="Shape 318"/>
            <p:cNvSpPr txBox="1"/>
            <p:nvPr/>
          </p:nvSpPr>
          <p:spPr>
            <a:xfrm>
              <a:off x="7818437" y="2713037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19" name="Shape 319"/>
            <p:cNvSpPr txBox="1"/>
            <p:nvPr/>
          </p:nvSpPr>
          <p:spPr>
            <a:xfrm>
              <a:off x="6883400" y="271303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20" name="Shape 320"/>
            <p:cNvSpPr txBox="1"/>
            <p:nvPr/>
          </p:nvSpPr>
          <p:spPr>
            <a:xfrm>
              <a:off x="5948362" y="271303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21" name="Shape 321"/>
            <p:cNvSpPr txBox="1"/>
            <p:nvPr/>
          </p:nvSpPr>
          <p:spPr>
            <a:xfrm>
              <a:off x="5013325" y="2713037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131,0</a:t>
              </a:r>
            </a:p>
          </p:txBody>
        </p:sp>
        <p:sp>
          <p:nvSpPr>
            <p:cNvPr id="322" name="Shape 322"/>
            <p:cNvSpPr txBox="1"/>
            <p:nvPr/>
          </p:nvSpPr>
          <p:spPr>
            <a:xfrm>
              <a:off x="4081462" y="2713037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129,7</a:t>
              </a:r>
            </a:p>
          </p:txBody>
        </p:sp>
        <p:sp>
          <p:nvSpPr>
            <p:cNvPr id="323" name="Shape 323"/>
            <p:cNvSpPr txBox="1"/>
            <p:nvPr/>
          </p:nvSpPr>
          <p:spPr>
            <a:xfrm>
              <a:off x="3149600" y="2713037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130,7</a:t>
              </a:r>
            </a:p>
          </p:txBody>
        </p:sp>
        <p:sp>
          <p:nvSpPr>
            <p:cNvPr id="324" name="Shape 324"/>
            <p:cNvSpPr txBox="1"/>
            <p:nvPr/>
          </p:nvSpPr>
          <p:spPr>
            <a:xfrm>
              <a:off x="2212975" y="2713037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131,4</a:t>
              </a:r>
            </a:p>
          </p:txBody>
        </p:sp>
        <p:sp>
          <p:nvSpPr>
            <p:cNvPr id="325" name="Shape 325"/>
            <p:cNvSpPr txBox="1"/>
            <p:nvPr/>
          </p:nvSpPr>
          <p:spPr>
            <a:xfrm>
              <a:off x="323850" y="2713037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Franciaország*</a:t>
              </a:r>
            </a:p>
          </p:txBody>
        </p:sp>
        <p:sp>
          <p:nvSpPr>
            <p:cNvPr id="326" name="Shape 326"/>
            <p:cNvSpPr txBox="1"/>
            <p:nvPr/>
          </p:nvSpPr>
          <p:spPr>
            <a:xfrm>
              <a:off x="7818437" y="2438400"/>
              <a:ext cx="100171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27" name="Shape 327"/>
            <p:cNvSpPr txBox="1"/>
            <p:nvPr/>
          </p:nvSpPr>
          <p:spPr>
            <a:xfrm>
              <a:off x="6883400" y="2438400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28" name="Shape 328"/>
            <p:cNvSpPr txBox="1"/>
            <p:nvPr/>
          </p:nvSpPr>
          <p:spPr>
            <a:xfrm>
              <a:off x="5948362" y="2438400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173,6</a:t>
              </a:r>
            </a:p>
          </p:txBody>
        </p:sp>
        <p:sp>
          <p:nvSpPr>
            <p:cNvPr id="329" name="Shape 329"/>
            <p:cNvSpPr txBox="1"/>
            <p:nvPr/>
          </p:nvSpPr>
          <p:spPr>
            <a:xfrm>
              <a:off x="5013325" y="2438400"/>
              <a:ext cx="935037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165,0</a:t>
              </a:r>
            </a:p>
          </p:txBody>
        </p:sp>
        <p:sp>
          <p:nvSpPr>
            <p:cNvPr id="330" name="Shape 330"/>
            <p:cNvSpPr txBox="1"/>
            <p:nvPr/>
          </p:nvSpPr>
          <p:spPr>
            <a:xfrm>
              <a:off x="4081462" y="2438400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165,0</a:t>
              </a:r>
            </a:p>
          </p:txBody>
        </p:sp>
        <p:sp>
          <p:nvSpPr>
            <p:cNvPr id="331" name="Shape 331"/>
            <p:cNvSpPr txBox="1"/>
            <p:nvPr/>
          </p:nvSpPr>
          <p:spPr>
            <a:xfrm>
              <a:off x="3149600" y="2438400"/>
              <a:ext cx="931862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160,0</a:t>
              </a:r>
            </a:p>
          </p:txBody>
        </p:sp>
        <p:sp>
          <p:nvSpPr>
            <p:cNvPr id="332" name="Shape 332"/>
            <p:cNvSpPr txBox="1"/>
            <p:nvPr/>
          </p:nvSpPr>
          <p:spPr>
            <a:xfrm>
              <a:off x="2212975" y="2438400"/>
              <a:ext cx="9366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156,0</a:t>
              </a:r>
            </a:p>
          </p:txBody>
        </p:sp>
        <p:sp>
          <p:nvSpPr>
            <p:cNvPr id="333" name="Shape 333"/>
            <p:cNvSpPr txBox="1"/>
            <p:nvPr/>
          </p:nvSpPr>
          <p:spPr>
            <a:xfrm>
              <a:off x="323850" y="2438400"/>
              <a:ext cx="1889125" cy="27463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Finnország</a:t>
              </a:r>
            </a:p>
          </p:txBody>
        </p:sp>
        <p:sp>
          <p:nvSpPr>
            <p:cNvPr id="334" name="Shape 334"/>
            <p:cNvSpPr txBox="1"/>
            <p:nvPr/>
          </p:nvSpPr>
          <p:spPr>
            <a:xfrm>
              <a:off x="7818437" y="2165350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35" name="Shape 335"/>
            <p:cNvSpPr txBox="1"/>
            <p:nvPr/>
          </p:nvSpPr>
          <p:spPr>
            <a:xfrm>
              <a:off x="6883400" y="21653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36" name="Shape 336"/>
            <p:cNvSpPr txBox="1"/>
            <p:nvPr/>
          </p:nvSpPr>
          <p:spPr>
            <a:xfrm>
              <a:off x="5948362" y="21653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37" name="Shape 337"/>
            <p:cNvSpPr txBox="1"/>
            <p:nvPr/>
          </p:nvSpPr>
          <p:spPr>
            <a:xfrm>
              <a:off x="5013325" y="21653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205,3</a:t>
              </a:r>
            </a:p>
          </p:txBody>
        </p:sp>
        <p:sp>
          <p:nvSpPr>
            <p:cNvPr id="338" name="Shape 338"/>
            <p:cNvSpPr txBox="1"/>
            <p:nvPr/>
          </p:nvSpPr>
          <p:spPr>
            <a:xfrm>
              <a:off x="4081462" y="216535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175,8</a:t>
              </a:r>
            </a:p>
          </p:txBody>
        </p:sp>
        <p:sp>
          <p:nvSpPr>
            <p:cNvPr id="339" name="Shape 339"/>
            <p:cNvSpPr txBox="1"/>
            <p:nvPr/>
          </p:nvSpPr>
          <p:spPr>
            <a:xfrm>
              <a:off x="3149600" y="216535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40" name="Shape 340"/>
            <p:cNvSpPr txBox="1"/>
            <p:nvPr/>
          </p:nvSpPr>
          <p:spPr>
            <a:xfrm>
              <a:off x="2212975" y="2165350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181,5</a:t>
              </a:r>
            </a:p>
          </p:txBody>
        </p:sp>
        <p:sp>
          <p:nvSpPr>
            <p:cNvPr id="341" name="Shape 341"/>
            <p:cNvSpPr txBox="1"/>
            <p:nvPr/>
          </p:nvSpPr>
          <p:spPr>
            <a:xfrm>
              <a:off x="323850" y="2165350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Egyesült Királyság</a:t>
              </a:r>
            </a:p>
          </p:txBody>
        </p:sp>
        <p:sp>
          <p:nvSpPr>
            <p:cNvPr id="342" name="Shape 342"/>
            <p:cNvSpPr txBox="1"/>
            <p:nvPr/>
          </p:nvSpPr>
          <p:spPr>
            <a:xfrm>
              <a:off x="7818437" y="1892300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43" name="Shape 343"/>
            <p:cNvSpPr txBox="1"/>
            <p:nvPr/>
          </p:nvSpPr>
          <p:spPr>
            <a:xfrm>
              <a:off x="6883400" y="18923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44" name="Shape 344"/>
            <p:cNvSpPr txBox="1"/>
            <p:nvPr/>
          </p:nvSpPr>
          <p:spPr>
            <a:xfrm>
              <a:off x="5948362" y="18923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45" name="Shape 345"/>
            <p:cNvSpPr txBox="1"/>
            <p:nvPr/>
          </p:nvSpPr>
          <p:spPr>
            <a:xfrm>
              <a:off x="5013325" y="18923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579,3</a:t>
              </a:r>
            </a:p>
          </p:txBody>
        </p:sp>
        <p:sp>
          <p:nvSpPr>
            <p:cNvPr id="346" name="Shape 346"/>
            <p:cNvSpPr txBox="1"/>
            <p:nvPr/>
          </p:nvSpPr>
          <p:spPr>
            <a:xfrm>
              <a:off x="4081462" y="18923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427,4</a:t>
              </a:r>
            </a:p>
          </p:txBody>
        </p:sp>
        <p:sp>
          <p:nvSpPr>
            <p:cNvPr id="347" name="Shape 347"/>
            <p:cNvSpPr txBox="1"/>
            <p:nvPr/>
          </p:nvSpPr>
          <p:spPr>
            <a:xfrm>
              <a:off x="3149600" y="18923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416,8</a:t>
              </a:r>
            </a:p>
          </p:txBody>
        </p:sp>
        <p:sp>
          <p:nvSpPr>
            <p:cNvPr id="348" name="Shape 348"/>
            <p:cNvSpPr txBox="1"/>
            <p:nvPr/>
          </p:nvSpPr>
          <p:spPr>
            <a:xfrm>
              <a:off x="2212975" y="1892300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418,8</a:t>
              </a:r>
            </a:p>
          </p:txBody>
        </p:sp>
        <p:sp>
          <p:nvSpPr>
            <p:cNvPr id="349" name="Shape 349"/>
            <p:cNvSpPr txBox="1"/>
            <p:nvPr/>
          </p:nvSpPr>
          <p:spPr>
            <a:xfrm>
              <a:off x="323850" y="1892300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Dánia*</a:t>
              </a:r>
            </a:p>
          </p:txBody>
        </p:sp>
        <p:sp>
          <p:nvSpPr>
            <p:cNvPr id="350" name="Shape 350"/>
            <p:cNvSpPr txBox="1"/>
            <p:nvPr/>
          </p:nvSpPr>
          <p:spPr>
            <a:xfrm>
              <a:off x="7818437" y="1619250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-</a:t>
              </a:r>
            </a:p>
          </p:txBody>
        </p:sp>
        <p:sp>
          <p:nvSpPr>
            <p:cNvPr id="351" name="Shape 351"/>
            <p:cNvSpPr txBox="1"/>
            <p:nvPr/>
          </p:nvSpPr>
          <p:spPr>
            <a:xfrm>
              <a:off x="6883400" y="16192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52" name="Shape 352"/>
            <p:cNvSpPr txBox="1"/>
            <p:nvPr/>
          </p:nvSpPr>
          <p:spPr>
            <a:xfrm>
              <a:off x="5948362" y="16192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53" name="Shape 353"/>
            <p:cNvSpPr txBox="1"/>
            <p:nvPr/>
          </p:nvSpPr>
          <p:spPr>
            <a:xfrm>
              <a:off x="5013325" y="161925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54" name="Shape 354"/>
            <p:cNvSpPr txBox="1"/>
            <p:nvPr/>
          </p:nvSpPr>
          <p:spPr>
            <a:xfrm>
              <a:off x="4081462" y="161925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..</a:t>
              </a:r>
            </a:p>
          </p:txBody>
        </p:sp>
        <p:sp>
          <p:nvSpPr>
            <p:cNvPr id="355" name="Shape 355"/>
            <p:cNvSpPr txBox="1"/>
            <p:nvPr/>
          </p:nvSpPr>
          <p:spPr>
            <a:xfrm>
              <a:off x="3149600" y="161925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203,0</a:t>
              </a:r>
            </a:p>
          </p:txBody>
        </p:sp>
        <p:sp>
          <p:nvSpPr>
            <p:cNvPr id="356" name="Shape 356"/>
            <p:cNvSpPr txBox="1"/>
            <p:nvPr/>
          </p:nvSpPr>
          <p:spPr>
            <a:xfrm>
              <a:off x="2212975" y="1619250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200,0</a:t>
              </a:r>
            </a:p>
          </p:txBody>
        </p:sp>
        <p:sp>
          <p:nvSpPr>
            <p:cNvPr id="357" name="Shape 357"/>
            <p:cNvSpPr txBox="1"/>
            <p:nvPr/>
          </p:nvSpPr>
          <p:spPr>
            <a:xfrm>
              <a:off x="323850" y="1619250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Belgium*</a:t>
              </a:r>
            </a:p>
          </p:txBody>
        </p:sp>
        <p:sp>
          <p:nvSpPr>
            <p:cNvPr id="358" name="Shape 358"/>
            <p:cNvSpPr txBox="1"/>
            <p:nvPr/>
          </p:nvSpPr>
          <p:spPr>
            <a:xfrm>
              <a:off x="7818437" y="1346200"/>
              <a:ext cx="100171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119,1</a:t>
              </a:r>
            </a:p>
          </p:txBody>
        </p:sp>
        <p:sp>
          <p:nvSpPr>
            <p:cNvPr id="359" name="Shape 359"/>
            <p:cNvSpPr txBox="1"/>
            <p:nvPr/>
          </p:nvSpPr>
          <p:spPr>
            <a:xfrm>
              <a:off x="6883400" y="1346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326</a:t>
              </a:r>
            </a:p>
          </p:txBody>
        </p:sp>
        <p:sp>
          <p:nvSpPr>
            <p:cNvPr id="360" name="Shape 360"/>
            <p:cNvSpPr txBox="1"/>
            <p:nvPr/>
          </p:nvSpPr>
          <p:spPr>
            <a:xfrm>
              <a:off x="5948362" y="1346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321,2</a:t>
              </a:r>
            </a:p>
          </p:txBody>
        </p:sp>
        <p:sp>
          <p:nvSpPr>
            <p:cNvPr id="361" name="Shape 361"/>
            <p:cNvSpPr txBox="1"/>
            <p:nvPr/>
          </p:nvSpPr>
          <p:spPr>
            <a:xfrm>
              <a:off x="5013325" y="1346200"/>
              <a:ext cx="935037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305,1</a:t>
              </a:r>
            </a:p>
          </p:txBody>
        </p:sp>
        <p:sp>
          <p:nvSpPr>
            <p:cNvPr id="362" name="Shape 362"/>
            <p:cNvSpPr txBox="1"/>
            <p:nvPr/>
          </p:nvSpPr>
          <p:spPr>
            <a:xfrm>
              <a:off x="4081462" y="13462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286,2</a:t>
              </a:r>
            </a:p>
          </p:txBody>
        </p:sp>
        <p:sp>
          <p:nvSpPr>
            <p:cNvPr id="363" name="Shape 363"/>
            <p:cNvSpPr txBox="1"/>
            <p:nvPr/>
          </p:nvSpPr>
          <p:spPr>
            <a:xfrm>
              <a:off x="3149600" y="1346200"/>
              <a:ext cx="931862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282,4</a:t>
              </a:r>
            </a:p>
          </p:txBody>
        </p:sp>
        <p:sp>
          <p:nvSpPr>
            <p:cNvPr id="364" name="Shape 364"/>
            <p:cNvSpPr txBox="1"/>
            <p:nvPr/>
          </p:nvSpPr>
          <p:spPr>
            <a:xfrm>
              <a:off x="2212975" y="1346200"/>
              <a:ext cx="9366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273,8</a:t>
              </a:r>
            </a:p>
          </p:txBody>
        </p:sp>
        <p:sp>
          <p:nvSpPr>
            <p:cNvPr id="365" name="Shape 365"/>
            <p:cNvSpPr txBox="1"/>
            <p:nvPr/>
          </p:nvSpPr>
          <p:spPr>
            <a:xfrm>
              <a:off x="323850" y="1346200"/>
              <a:ext cx="1889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Ausztria*</a:t>
              </a:r>
            </a:p>
          </p:txBody>
        </p:sp>
        <p:sp>
          <p:nvSpPr>
            <p:cNvPr id="366" name="Shape 366"/>
            <p:cNvSpPr txBox="1"/>
            <p:nvPr/>
          </p:nvSpPr>
          <p:spPr>
            <a:xfrm>
              <a:off x="7818437" y="692150"/>
              <a:ext cx="100171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Változás** %</a:t>
              </a:r>
            </a:p>
          </p:txBody>
        </p:sp>
        <p:sp>
          <p:nvSpPr>
            <p:cNvPr id="367" name="Shape 367"/>
            <p:cNvSpPr txBox="1"/>
            <p:nvPr/>
          </p:nvSpPr>
          <p:spPr>
            <a:xfrm>
              <a:off x="6883400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2009</a:t>
              </a:r>
            </a:p>
          </p:txBody>
        </p:sp>
        <p:sp>
          <p:nvSpPr>
            <p:cNvPr id="368" name="Shape 368"/>
            <p:cNvSpPr txBox="1"/>
            <p:nvPr/>
          </p:nvSpPr>
          <p:spPr>
            <a:xfrm>
              <a:off x="5948362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2008</a:t>
              </a:r>
            </a:p>
          </p:txBody>
        </p:sp>
        <p:sp>
          <p:nvSpPr>
            <p:cNvPr id="369" name="Shape 369"/>
            <p:cNvSpPr txBox="1"/>
            <p:nvPr/>
          </p:nvSpPr>
          <p:spPr>
            <a:xfrm>
              <a:off x="5013325" y="692150"/>
              <a:ext cx="935037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2007</a:t>
              </a:r>
            </a:p>
          </p:txBody>
        </p:sp>
        <p:sp>
          <p:nvSpPr>
            <p:cNvPr id="370" name="Shape 370"/>
            <p:cNvSpPr txBox="1"/>
            <p:nvPr/>
          </p:nvSpPr>
          <p:spPr>
            <a:xfrm>
              <a:off x="4081462" y="692150"/>
              <a:ext cx="93186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2006</a:t>
              </a:r>
            </a:p>
          </p:txBody>
        </p:sp>
        <p:sp>
          <p:nvSpPr>
            <p:cNvPr id="371" name="Shape 371"/>
            <p:cNvSpPr txBox="1"/>
            <p:nvPr/>
          </p:nvSpPr>
          <p:spPr>
            <a:xfrm>
              <a:off x="3149600" y="692150"/>
              <a:ext cx="931862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2005</a:t>
              </a:r>
            </a:p>
          </p:txBody>
        </p:sp>
        <p:sp>
          <p:nvSpPr>
            <p:cNvPr id="372" name="Shape 372"/>
            <p:cNvSpPr txBox="1"/>
            <p:nvPr/>
          </p:nvSpPr>
          <p:spPr>
            <a:xfrm>
              <a:off x="2212975" y="692150"/>
              <a:ext cx="936625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2004</a:t>
              </a:r>
            </a:p>
          </p:txBody>
        </p:sp>
        <p:sp>
          <p:nvSpPr>
            <p:cNvPr id="373" name="Shape 373"/>
            <p:cNvSpPr txBox="1"/>
            <p:nvPr/>
          </p:nvSpPr>
          <p:spPr>
            <a:xfrm>
              <a:off x="323850" y="692150"/>
              <a:ext cx="1889125" cy="654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374" name="Shape 374"/>
            <p:cNvCxnSpPr/>
            <p:nvPr/>
          </p:nvCxnSpPr>
          <p:spPr>
            <a:xfrm>
              <a:off x="323850" y="6921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75" name="Shape 375"/>
            <p:cNvCxnSpPr/>
            <p:nvPr/>
          </p:nvCxnSpPr>
          <p:spPr>
            <a:xfrm>
              <a:off x="323850" y="51752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76" name="Shape 376"/>
            <p:cNvCxnSpPr/>
            <p:nvPr/>
          </p:nvCxnSpPr>
          <p:spPr>
            <a:xfrm>
              <a:off x="323850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77" name="Shape 377"/>
            <p:cNvCxnSpPr/>
            <p:nvPr/>
          </p:nvCxnSpPr>
          <p:spPr>
            <a:xfrm>
              <a:off x="8820150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78" name="Shape 378"/>
            <p:cNvCxnSpPr/>
            <p:nvPr/>
          </p:nvCxnSpPr>
          <p:spPr>
            <a:xfrm>
              <a:off x="323850" y="13462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79" name="Shape 379"/>
            <p:cNvCxnSpPr/>
            <p:nvPr/>
          </p:nvCxnSpPr>
          <p:spPr>
            <a:xfrm>
              <a:off x="2212975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0" name="Shape 380"/>
            <p:cNvCxnSpPr/>
            <p:nvPr/>
          </p:nvCxnSpPr>
          <p:spPr>
            <a:xfrm>
              <a:off x="3149600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1" name="Shape 381"/>
            <p:cNvCxnSpPr/>
            <p:nvPr/>
          </p:nvCxnSpPr>
          <p:spPr>
            <a:xfrm>
              <a:off x="4081462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2" name="Shape 382"/>
            <p:cNvCxnSpPr/>
            <p:nvPr/>
          </p:nvCxnSpPr>
          <p:spPr>
            <a:xfrm>
              <a:off x="5013325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3" name="Shape 383"/>
            <p:cNvCxnSpPr/>
            <p:nvPr/>
          </p:nvCxnSpPr>
          <p:spPr>
            <a:xfrm>
              <a:off x="5948362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4" name="Shape 384"/>
            <p:cNvCxnSpPr/>
            <p:nvPr/>
          </p:nvCxnSpPr>
          <p:spPr>
            <a:xfrm>
              <a:off x="6883400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5" name="Shape 385"/>
            <p:cNvCxnSpPr/>
            <p:nvPr/>
          </p:nvCxnSpPr>
          <p:spPr>
            <a:xfrm>
              <a:off x="7818437" y="692150"/>
              <a:ext cx="0" cy="448310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6" name="Shape 386"/>
            <p:cNvCxnSpPr/>
            <p:nvPr/>
          </p:nvCxnSpPr>
          <p:spPr>
            <a:xfrm>
              <a:off x="323850" y="16192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7" name="Shape 387"/>
            <p:cNvCxnSpPr/>
            <p:nvPr/>
          </p:nvCxnSpPr>
          <p:spPr>
            <a:xfrm>
              <a:off x="323850" y="18923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8" name="Shape 388"/>
            <p:cNvCxnSpPr/>
            <p:nvPr/>
          </p:nvCxnSpPr>
          <p:spPr>
            <a:xfrm>
              <a:off x="323850" y="21653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89" name="Shape 389"/>
            <p:cNvCxnSpPr/>
            <p:nvPr/>
          </p:nvCxnSpPr>
          <p:spPr>
            <a:xfrm>
              <a:off x="323850" y="24384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0" name="Shape 390"/>
            <p:cNvCxnSpPr/>
            <p:nvPr/>
          </p:nvCxnSpPr>
          <p:spPr>
            <a:xfrm>
              <a:off x="323850" y="271303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1" name="Shape 391"/>
            <p:cNvCxnSpPr/>
            <p:nvPr/>
          </p:nvCxnSpPr>
          <p:spPr>
            <a:xfrm>
              <a:off x="323850" y="298608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2" name="Shape 392"/>
            <p:cNvCxnSpPr/>
            <p:nvPr/>
          </p:nvCxnSpPr>
          <p:spPr>
            <a:xfrm>
              <a:off x="323850" y="3259137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3" name="Shape 393"/>
            <p:cNvCxnSpPr/>
            <p:nvPr/>
          </p:nvCxnSpPr>
          <p:spPr>
            <a:xfrm>
              <a:off x="323850" y="353377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4" name="Shape 394"/>
            <p:cNvCxnSpPr/>
            <p:nvPr/>
          </p:nvCxnSpPr>
          <p:spPr>
            <a:xfrm>
              <a:off x="323850" y="3806825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5" name="Shape 395"/>
            <p:cNvCxnSpPr/>
            <p:nvPr/>
          </p:nvCxnSpPr>
          <p:spPr>
            <a:xfrm>
              <a:off x="323850" y="40814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6" name="Shape 396"/>
            <p:cNvCxnSpPr/>
            <p:nvPr/>
          </p:nvCxnSpPr>
          <p:spPr>
            <a:xfrm>
              <a:off x="323850" y="43545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7" name="Shape 397"/>
            <p:cNvCxnSpPr/>
            <p:nvPr/>
          </p:nvCxnSpPr>
          <p:spPr>
            <a:xfrm>
              <a:off x="323850" y="46275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398" name="Shape 398"/>
            <p:cNvCxnSpPr/>
            <p:nvPr/>
          </p:nvCxnSpPr>
          <p:spPr>
            <a:xfrm>
              <a:off x="323850" y="490220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399" name="Shape 399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/>
          <p:nvPr>
            <p:ph type="title"/>
          </p:nvPr>
        </p:nvSpPr>
        <p:spPr>
          <a:xfrm>
            <a:off x="250825" y="0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3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Földpiaci irányok (EU)</a:t>
            </a:r>
          </a:p>
        </p:txBody>
      </p:sp>
      <p:sp>
        <p:nvSpPr>
          <p:cNvPr id="406" name="Shape 406"/>
          <p:cNvSpPr txBox="1"/>
          <p:nvPr>
            <p:ph idx="1" type="body"/>
          </p:nvPr>
        </p:nvSpPr>
        <p:spPr>
          <a:xfrm>
            <a:off x="323850" y="1052512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12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mezőgazdasági termelés földszükségletének kielégítésében rugalmatlannak bizonyuló földpiac szerepe háttérbe szorul, a föld hasznosulását egyre inkább a tulajdonosok és használók alkupozíciójához rugalmasan illeszkedő, a szerződés szabadságán alapuló földbérlet intézménye teszi lehetővé.</a:t>
            </a:r>
            <a:r>
              <a:rPr b="0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Földárak közti különbségek nagyok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jelentős mezőgazdaságon kívüli külső hatások: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általános gazdasági fejlődés,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urbanizáció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  <a:p>
            <a:pPr indent="-228600" lvl="2" marL="11430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vagyonosok birtokvásárlása</a:t>
            </a:r>
            <a:r>
              <a:rPr b="1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66666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tagállamok éves földforgalma kiegyenlített</a:t>
            </a: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értékesített parcellák átlagos területe alacsony.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Földhasználat koncentrációjában a földbérlet szerepe erősödik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földbérleti díjakat a mezőgazdasági termelés állapota határozza meg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Wingdings"/>
              <a:buChar char="§"/>
            </a:pPr>
            <a:r>
              <a:rPr b="1" i="0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Földalapok multiszektorális működése </a:t>
            </a:r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61111"/>
              <a:buFont typeface="Arial"/>
              <a:buChar char="●"/>
            </a:pP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ágazatok közötti földallokáció</a:t>
            </a:r>
            <a:r>
              <a:rPr b="0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b="1" i="0" lang="en-US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integrált birtokrendezés, zonális tervezés)</a:t>
            </a:r>
          </a:p>
        </p:txBody>
      </p:sp>
      <p:sp>
        <p:nvSpPr>
          <p:cNvPr id="407" name="Shape 407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 txBox="1"/>
          <p:nvPr>
            <p:ph type="title"/>
          </p:nvPr>
        </p:nvSpPr>
        <p:spPr>
          <a:xfrm>
            <a:off x="250825" y="0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1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Magyar földpiac</a:t>
            </a:r>
          </a:p>
        </p:txBody>
      </p:sp>
      <p:sp>
        <p:nvSpPr>
          <p:cNvPr id="414" name="Shape 414"/>
          <p:cNvSpPr txBox="1"/>
          <p:nvPr>
            <p:ph idx="1" type="body"/>
          </p:nvPr>
        </p:nvSpPr>
        <p:spPr>
          <a:xfrm>
            <a:off x="323850" y="765175"/>
            <a:ext cx="8496300" cy="568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földhasználat alakulása művelési ágak szerint 2011</a:t>
            </a:r>
            <a:r>
              <a:rPr b="0" i="0" lang="en-US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415" name="Shape 415"/>
          <p:cNvSpPr/>
          <p:nvPr/>
        </p:nvSpPr>
        <p:spPr>
          <a:xfrm>
            <a:off x="0" y="15240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416" name="Shape 4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27087" y="1268412"/>
            <a:ext cx="7108825" cy="4506912"/>
          </a:xfrm>
          <a:prstGeom prst="rect">
            <a:avLst/>
          </a:prstGeom>
          <a:noFill/>
          <a:ln>
            <a:noFill/>
          </a:ln>
        </p:spPr>
      </p:pic>
      <p:sp>
        <p:nvSpPr>
          <p:cNvPr id="417" name="Shape 417"/>
          <p:cNvSpPr txBox="1"/>
          <p:nvPr/>
        </p:nvSpPr>
        <p:spPr>
          <a:xfrm>
            <a:off x="684212" y="6022975"/>
            <a:ext cx="1444625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KSH, 2012</a:t>
            </a:r>
          </a:p>
        </p:txBody>
      </p:sp>
      <p:sp>
        <p:nvSpPr>
          <p:cNvPr id="418" name="Shape 418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 txBox="1"/>
          <p:nvPr>
            <p:ph type="title"/>
          </p:nvPr>
        </p:nvSpPr>
        <p:spPr>
          <a:xfrm>
            <a:off x="107950" y="-171450"/>
            <a:ext cx="8496300" cy="10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II. 1. Földhasználat</a:t>
            </a:r>
          </a:p>
        </p:txBody>
      </p:sp>
      <p:sp>
        <p:nvSpPr>
          <p:cNvPr id="425" name="Shape 425"/>
          <p:cNvSpPr txBox="1"/>
          <p:nvPr>
            <p:ph idx="1" type="body"/>
          </p:nvPr>
        </p:nvSpPr>
        <p:spPr>
          <a:xfrm>
            <a:off x="2268537" y="404812"/>
            <a:ext cx="7920037" cy="5048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Gazdaságok földhasználata és változása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426" name="Shape 426"/>
          <p:cNvGrpSpPr/>
          <p:nvPr/>
        </p:nvGrpSpPr>
        <p:grpSpPr>
          <a:xfrm>
            <a:off x="395287" y="908050"/>
            <a:ext cx="8496300" cy="5097462"/>
            <a:chOff x="395287" y="908050"/>
            <a:chExt cx="8496300" cy="5097462"/>
          </a:xfrm>
        </p:grpSpPr>
        <p:sp>
          <p:nvSpPr>
            <p:cNvPr id="427" name="Shape 427"/>
            <p:cNvSpPr txBox="1"/>
            <p:nvPr/>
          </p:nvSpPr>
          <p:spPr>
            <a:xfrm>
              <a:off x="8031162" y="57324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87,1</a:t>
              </a:r>
            </a:p>
          </p:txBody>
        </p:sp>
        <p:sp>
          <p:nvSpPr>
            <p:cNvPr id="428" name="Shape 428"/>
            <p:cNvSpPr txBox="1"/>
            <p:nvPr/>
          </p:nvSpPr>
          <p:spPr>
            <a:xfrm>
              <a:off x="7319962" y="57324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8,8</a:t>
              </a:r>
            </a:p>
          </p:txBody>
        </p:sp>
        <p:sp>
          <p:nvSpPr>
            <p:cNvPr id="429" name="Shape 429"/>
            <p:cNvSpPr txBox="1"/>
            <p:nvPr/>
          </p:nvSpPr>
          <p:spPr>
            <a:xfrm>
              <a:off x="6596062" y="57324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10,1</a:t>
              </a:r>
            </a:p>
          </p:txBody>
        </p:sp>
        <p:sp>
          <p:nvSpPr>
            <p:cNvPr id="430" name="Shape 430"/>
            <p:cNvSpPr txBox="1"/>
            <p:nvPr/>
          </p:nvSpPr>
          <p:spPr>
            <a:xfrm>
              <a:off x="5722937" y="57324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60,6</a:t>
              </a:r>
            </a:p>
          </p:txBody>
        </p:sp>
        <p:sp>
          <p:nvSpPr>
            <p:cNvPr id="431" name="Shape 431"/>
            <p:cNvSpPr txBox="1"/>
            <p:nvPr/>
          </p:nvSpPr>
          <p:spPr>
            <a:xfrm>
              <a:off x="5014912" y="57324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322,6</a:t>
              </a:r>
            </a:p>
          </p:txBody>
        </p:sp>
        <p:sp>
          <p:nvSpPr>
            <p:cNvPr id="432" name="Shape 432"/>
            <p:cNvSpPr txBox="1"/>
            <p:nvPr/>
          </p:nvSpPr>
          <p:spPr>
            <a:xfrm>
              <a:off x="4297362" y="57324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532,9</a:t>
              </a:r>
            </a:p>
          </p:txBody>
        </p:sp>
        <p:sp>
          <p:nvSpPr>
            <p:cNvPr id="433" name="Shape 433"/>
            <p:cNvSpPr txBox="1"/>
            <p:nvPr/>
          </p:nvSpPr>
          <p:spPr>
            <a:xfrm>
              <a:off x="3265487" y="57324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154,8</a:t>
              </a:r>
            </a:p>
          </p:txBody>
        </p:sp>
        <p:sp>
          <p:nvSpPr>
            <p:cNvPr id="434" name="Shape 434"/>
            <p:cNvSpPr txBox="1"/>
            <p:nvPr/>
          </p:nvSpPr>
          <p:spPr>
            <a:xfrm>
              <a:off x="2532062" y="57324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6794</a:t>
              </a:r>
            </a:p>
          </p:txBody>
        </p:sp>
        <p:sp>
          <p:nvSpPr>
            <p:cNvPr id="435" name="Shape 435"/>
            <p:cNvSpPr txBox="1"/>
            <p:nvPr/>
          </p:nvSpPr>
          <p:spPr>
            <a:xfrm>
              <a:off x="1827212" y="57324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4389</a:t>
              </a:r>
            </a:p>
          </p:txBody>
        </p:sp>
        <p:sp>
          <p:nvSpPr>
            <p:cNvPr id="436" name="Shape 436"/>
            <p:cNvSpPr txBox="1"/>
            <p:nvPr/>
          </p:nvSpPr>
          <p:spPr>
            <a:xfrm>
              <a:off x="395287" y="57324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Összesen</a:t>
              </a:r>
            </a:p>
          </p:txBody>
        </p:sp>
        <p:sp>
          <p:nvSpPr>
            <p:cNvPr id="437" name="Shape 437"/>
            <p:cNvSpPr txBox="1"/>
            <p:nvPr/>
          </p:nvSpPr>
          <p:spPr>
            <a:xfrm>
              <a:off x="8031162" y="54594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85,7</a:t>
              </a:r>
            </a:p>
          </p:txBody>
        </p:sp>
        <p:sp>
          <p:nvSpPr>
            <p:cNvPr id="438" name="Shape 438"/>
            <p:cNvSpPr txBox="1"/>
            <p:nvPr/>
          </p:nvSpPr>
          <p:spPr>
            <a:xfrm>
              <a:off x="7319962" y="54594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8,4</a:t>
              </a:r>
            </a:p>
          </p:txBody>
        </p:sp>
        <p:sp>
          <p:nvSpPr>
            <p:cNvPr id="439" name="Shape 439"/>
            <p:cNvSpPr txBox="1"/>
            <p:nvPr/>
          </p:nvSpPr>
          <p:spPr>
            <a:xfrm>
              <a:off x="6596062" y="54594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9,8</a:t>
              </a:r>
            </a:p>
          </p:txBody>
        </p:sp>
        <p:sp>
          <p:nvSpPr>
            <p:cNvPr id="440" name="Shape 440"/>
            <p:cNvSpPr txBox="1"/>
            <p:nvPr/>
          </p:nvSpPr>
          <p:spPr>
            <a:xfrm>
              <a:off x="5722937" y="54594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72,3</a:t>
              </a:r>
            </a:p>
          </p:txBody>
        </p:sp>
        <p:sp>
          <p:nvSpPr>
            <p:cNvPr id="441" name="Shape 441"/>
            <p:cNvSpPr txBox="1"/>
            <p:nvPr/>
          </p:nvSpPr>
          <p:spPr>
            <a:xfrm>
              <a:off x="5014912" y="54594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731,3</a:t>
              </a:r>
            </a:p>
          </p:txBody>
        </p:sp>
        <p:sp>
          <p:nvSpPr>
            <p:cNvPr id="442" name="Shape 442"/>
            <p:cNvSpPr txBox="1"/>
            <p:nvPr/>
          </p:nvSpPr>
          <p:spPr>
            <a:xfrm>
              <a:off x="4297362" y="54594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1011,2</a:t>
              </a:r>
            </a:p>
          </p:txBody>
        </p:sp>
        <p:sp>
          <p:nvSpPr>
            <p:cNvPr id="443" name="Shape 443"/>
            <p:cNvSpPr txBox="1"/>
            <p:nvPr/>
          </p:nvSpPr>
          <p:spPr>
            <a:xfrm>
              <a:off x="3265487" y="54594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126,1</a:t>
              </a:r>
            </a:p>
          </p:txBody>
        </p:sp>
        <p:sp>
          <p:nvSpPr>
            <p:cNvPr id="444" name="Shape 444"/>
            <p:cNvSpPr txBox="1"/>
            <p:nvPr/>
          </p:nvSpPr>
          <p:spPr>
            <a:xfrm>
              <a:off x="2532062" y="54594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2862</a:t>
              </a:r>
            </a:p>
          </p:txBody>
        </p:sp>
        <p:sp>
          <p:nvSpPr>
            <p:cNvPr id="445" name="Shape 445"/>
            <p:cNvSpPr txBox="1"/>
            <p:nvPr/>
          </p:nvSpPr>
          <p:spPr>
            <a:xfrm>
              <a:off x="1827212" y="54594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2269</a:t>
              </a:r>
            </a:p>
          </p:txBody>
        </p:sp>
        <p:sp>
          <p:nvSpPr>
            <p:cNvPr id="446" name="Shape 446"/>
            <p:cNvSpPr txBox="1"/>
            <p:nvPr/>
          </p:nvSpPr>
          <p:spPr>
            <a:xfrm>
              <a:off x="395287" y="54594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 ha feletti </a:t>
              </a:r>
            </a:p>
          </p:txBody>
        </p:sp>
        <p:sp>
          <p:nvSpPr>
            <p:cNvPr id="447" name="Shape 447"/>
            <p:cNvSpPr txBox="1"/>
            <p:nvPr/>
          </p:nvSpPr>
          <p:spPr>
            <a:xfrm>
              <a:off x="8031162" y="51863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99,3</a:t>
              </a:r>
            </a:p>
          </p:txBody>
        </p:sp>
        <p:sp>
          <p:nvSpPr>
            <p:cNvPr id="448" name="Shape 448"/>
            <p:cNvSpPr txBox="1"/>
            <p:nvPr/>
          </p:nvSpPr>
          <p:spPr>
            <a:xfrm>
              <a:off x="7319962" y="51863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14,9</a:t>
              </a:r>
            </a:p>
          </p:txBody>
        </p:sp>
        <p:sp>
          <p:nvSpPr>
            <p:cNvPr id="449" name="Shape 449"/>
            <p:cNvSpPr txBox="1"/>
            <p:nvPr/>
          </p:nvSpPr>
          <p:spPr>
            <a:xfrm>
              <a:off x="6596062" y="51863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15,0</a:t>
              </a:r>
            </a:p>
          </p:txBody>
        </p:sp>
        <p:sp>
          <p:nvSpPr>
            <p:cNvPr id="450" name="Shape 450"/>
            <p:cNvSpPr txBox="1"/>
            <p:nvPr/>
          </p:nvSpPr>
          <p:spPr>
            <a:xfrm>
              <a:off x="5722937" y="51863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101,8</a:t>
              </a:r>
            </a:p>
          </p:txBody>
        </p:sp>
        <p:sp>
          <p:nvSpPr>
            <p:cNvPr id="451" name="Shape 451"/>
            <p:cNvSpPr txBox="1"/>
            <p:nvPr/>
          </p:nvSpPr>
          <p:spPr>
            <a:xfrm>
              <a:off x="5014912" y="51863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72,7</a:t>
              </a:r>
            </a:p>
          </p:txBody>
        </p:sp>
        <p:sp>
          <p:nvSpPr>
            <p:cNvPr id="452" name="Shape 452"/>
            <p:cNvSpPr txBox="1"/>
            <p:nvPr/>
          </p:nvSpPr>
          <p:spPr>
            <a:xfrm>
              <a:off x="4297362" y="51863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71,4</a:t>
              </a:r>
            </a:p>
          </p:txBody>
        </p:sp>
        <p:sp>
          <p:nvSpPr>
            <p:cNvPr id="453" name="Shape 453"/>
            <p:cNvSpPr txBox="1"/>
            <p:nvPr/>
          </p:nvSpPr>
          <p:spPr>
            <a:xfrm>
              <a:off x="3265487" y="51863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187,8</a:t>
              </a:r>
            </a:p>
          </p:txBody>
        </p:sp>
        <p:sp>
          <p:nvSpPr>
            <p:cNvPr id="454" name="Shape 454"/>
            <p:cNvSpPr txBox="1"/>
            <p:nvPr/>
          </p:nvSpPr>
          <p:spPr>
            <a:xfrm>
              <a:off x="2532062" y="51863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695</a:t>
              </a:r>
            </a:p>
          </p:txBody>
        </p:sp>
        <p:sp>
          <p:nvSpPr>
            <p:cNvPr id="455" name="Shape 455"/>
            <p:cNvSpPr txBox="1"/>
            <p:nvPr/>
          </p:nvSpPr>
          <p:spPr>
            <a:xfrm>
              <a:off x="1827212" y="51863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370</a:t>
              </a:r>
            </a:p>
          </p:txBody>
        </p:sp>
        <p:sp>
          <p:nvSpPr>
            <p:cNvPr id="456" name="Shape 456"/>
            <p:cNvSpPr txBox="1"/>
            <p:nvPr/>
          </p:nvSpPr>
          <p:spPr>
            <a:xfrm>
              <a:off x="395287" y="51863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50-100 ha</a:t>
              </a:r>
            </a:p>
          </p:txBody>
        </p:sp>
        <p:sp>
          <p:nvSpPr>
            <p:cNvPr id="457" name="Shape 457"/>
            <p:cNvSpPr txBox="1"/>
            <p:nvPr/>
          </p:nvSpPr>
          <p:spPr>
            <a:xfrm>
              <a:off x="8031162" y="49133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111,9</a:t>
              </a:r>
            </a:p>
          </p:txBody>
        </p:sp>
        <p:sp>
          <p:nvSpPr>
            <p:cNvPr id="458" name="Shape 458"/>
            <p:cNvSpPr txBox="1"/>
            <p:nvPr/>
          </p:nvSpPr>
          <p:spPr>
            <a:xfrm>
              <a:off x="7319962" y="49133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20,7</a:t>
              </a:r>
            </a:p>
          </p:txBody>
        </p:sp>
        <p:sp>
          <p:nvSpPr>
            <p:cNvPr id="459" name="Shape 459"/>
            <p:cNvSpPr txBox="1"/>
            <p:nvPr/>
          </p:nvSpPr>
          <p:spPr>
            <a:xfrm>
              <a:off x="6596062" y="49133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18,5</a:t>
              </a:r>
            </a:p>
          </p:txBody>
        </p:sp>
        <p:sp>
          <p:nvSpPr>
            <p:cNvPr id="460" name="Shape 460"/>
            <p:cNvSpPr txBox="1"/>
            <p:nvPr/>
          </p:nvSpPr>
          <p:spPr>
            <a:xfrm>
              <a:off x="5722937" y="49133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93,2</a:t>
              </a:r>
            </a:p>
          </p:txBody>
        </p:sp>
        <p:sp>
          <p:nvSpPr>
            <p:cNvPr id="461" name="Shape 461"/>
            <p:cNvSpPr txBox="1"/>
            <p:nvPr/>
          </p:nvSpPr>
          <p:spPr>
            <a:xfrm>
              <a:off x="5014912" y="49133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26,0</a:t>
              </a:r>
            </a:p>
          </p:txBody>
        </p:sp>
        <p:sp>
          <p:nvSpPr>
            <p:cNvPr id="462" name="Shape 462"/>
            <p:cNvSpPr txBox="1"/>
            <p:nvPr/>
          </p:nvSpPr>
          <p:spPr>
            <a:xfrm>
              <a:off x="4297362" y="49133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27,9</a:t>
              </a:r>
            </a:p>
          </p:txBody>
        </p:sp>
        <p:sp>
          <p:nvSpPr>
            <p:cNvPr id="463" name="Shape 463"/>
            <p:cNvSpPr txBox="1"/>
            <p:nvPr/>
          </p:nvSpPr>
          <p:spPr>
            <a:xfrm>
              <a:off x="3265487" y="49133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162,3</a:t>
              </a:r>
            </a:p>
          </p:txBody>
        </p:sp>
        <p:sp>
          <p:nvSpPr>
            <p:cNvPr id="464" name="Shape 464"/>
            <p:cNvSpPr txBox="1"/>
            <p:nvPr/>
          </p:nvSpPr>
          <p:spPr>
            <a:xfrm>
              <a:off x="2532062" y="49133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1628</a:t>
              </a:r>
            </a:p>
          </p:txBody>
        </p:sp>
        <p:sp>
          <p:nvSpPr>
            <p:cNvPr id="465" name="Shape 465"/>
            <p:cNvSpPr txBox="1"/>
            <p:nvPr/>
          </p:nvSpPr>
          <p:spPr>
            <a:xfrm>
              <a:off x="1827212" y="49133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1003</a:t>
              </a:r>
            </a:p>
          </p:txBody>
        </p:sp>
        <p:sp>
          <p:nvSpPr>
            <p:cNvPr id="466" name="Shape 466"/>
            <p:cNvSpPr txBox="1"/>
            <p:nvPr/>
          </p:nvSpPr>
          <p:spPr>
            <a:xfrm>
              <a:off x="395287" y="49133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10-50 ha</a:t>
              </a:r>
            </a:p>
          </p:txBody>
        </p:sp>
        <p:sp>
          <p:nvSpPr>
            <p:cNvPr id="467" name="Shape 467"/>
            <p:cNvSpPr txBox="1"/>
            <p:nvPr/>
          </p:nvSpPr>
          <p:spPr>
            <a:xfrm>
              <a:off x="8031162" y="46402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110,3</a:t>
              </a:r>
            </a:p>
          </p:txBody>
        </p:sp>
        <p:sp>
          <p:nvSpPr>
            <p:cNvPr id="468" name="Shape 468"/>
            <p:cNvSpPr txBox="1"/>
            <p:nvPr/>
          </p:nvSpPr>
          <p:spPr>
            <a:xfrm>
              <a:off x="7319962" y="46402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28,8</a:t>
              </a:r>
            </a:p>
          </p:txBody>
        </p:sp>
        <p:sp>
          <p:nvSpPr>
            <p:cNvPr id="469" name="Shape 469"/>
            <p:cNvSpPr txBox="1"/>
            <p:nvPr/>
          </p:nvSpPr>
          <p:spPr>
            <a:xfrm>
              <a:off x="6596062" y="46402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26,1</a:t>
              </a:r>
            </a:p>
          </p:txBody>
        </p:sp>
        <p:sp>
          <p:nvSpPr>
            <p:cNvPr id="470" name="Shape 470"/>
            <p:cNvSpPr txBox="1"/>
            <p:nvPr/>
          </p:nvSpPr>
          <p:spPr>
            <a:xfrm>
              <a:off x="5722937" y="46402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105,6</a:t>
              </a:r>
            </a:p>
          </p:txBody>
        </p:sp>
        <p:sp>
          <p:nvSpPr>
            <p:cNvPr id="471" name="Shape 471"/>
            <p:cNvSpPr txBox="1"/>
            <p:nvPr/>
          </p:nvSpPr>
          <p:spPr>
            <a:xfrm>
              <a:off x="5014912" y="46402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7,5</a:t>
              </a:r>
            </a:p>
          </p:txBody>
        </p:sp>
        <p:sp>
          <p:nvSpPr>
            <p:cNvPr id="472" name="Shape 472"/>
            <p:cNvSpPr txBox="1"/>
            <p:nvPr/>
          </p:nvSpPr>
          <p:spPr>
            <a:xfrm>
              <a:off x="4297362" y="46402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7,1</a:t>
              </a:r>
            </a:p>
          </p:txBody>
        </p:sp>
        <p:sp>
          <p:nvSpPr>
            <p:cNvPr id="473" name="Shape 473"/>
            <p:cNvSpPr txBox="1"/>
            <p:nvPr/>
          </p:nvSpPr>
          <p:spPr>
            <a:xfrm>
              <a:off x="3265487" y="46402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247,8</a:t>
              </a:r>
            </a:p>
          </p:txBody>
        </p:sp>
        <p:sp>
          <p:nvSpPr>
            <p:cNvPr id="474" name="Shape 474"/>
            <p:cNvSpPr txBox="1"/>
            <p:nvPr/>
          </p:nvSpPr>
          <p:spPr>
            <a:xfrm>
              <a:off x="2532062" y="46402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570</a:t>
              </a:r>
            </a:p>
          </p:txBody>
        </p:sp>
        <p:sp>
          <p:nvSpPr>
            <p:cNvPr id="475" name="Shape 475"/>
            <p:cNvSpPr txBox="1"/>
            <p:nvPr/>
          </p:nvSpPr>
          <p:spPr>
            <a:xfrm>
              <a:off x="1827212" y="46402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230</a:t>
              </a:r>
            </a:p>
          </p:txBody>
        </p:sp>
        <p:sp>
          <p:nvSpPr>
            <p:cNvPr id="476" name="Shape 476"/>
            <p:cNvSpPr txBox="1"/>
            <p:nvPr/>
          </p:nvSpPr>
          <p:spPr>
            <a:xfrm>
              <a:off x="395287" y="46402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5-10 ha</a:t>
              </a:r>
            </a:p>
          </p:txBody>
        </p:sp>
        <p:sp>
          <p:nvSpPr>
            <p:cNvPr id="477" name="Shape 477"/>
            <p:cNvSpPr txBox="1"/>
            <p:nvPr/>
          </p:nvSpPr>
          <p:spPr>
            <a:xfrm>
              <a:off x="8031162" y="43672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82,5</a:t>
              </a:r>
            </a:p>
          </p:txBody>
        </p:sp>
        <p:sp>
          <p:nvSpPr>
            <p:cNvPr id="478" name="Shape 478"/>
            <p:cNvSpPr txBox="1"/>
            <p:nvPr/>
          </p:nvSpPr>
          <p:spPr>
            <a:xfrm>
              <a:off x="7319962" y="43672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28,8</a:t>
              </a:r>
            </a:p>
          </p:txBody>
        </p:sp>
        <p:sp>
          <p:nvSpPr>
            <p:cNvPr id="479" name="Shape 479"/>
            <p:cNvSpPr txBox="1"/>
            <p:nvPr/>
          </p:nvSpPr>
          <p:spPr>
            <a:xfrm>
              <a:off x="6596062" y="43672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34,9</a:t>
              </a:r>
            </a:p>
          </p:txBody>
        </p:sp>
        <p:sp>
          <p:nvSpPr>
            <p:cNvPr id="480" name="Shape 480"/>
            <p:cNvSpPr txBox="1"/>
            <p:nvPr/>
          </p:nvSpPr>
          <p:spPr>
            <a:xfrm>
              <a:off x="5722937" y="43672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111,5</a:t>
              </a:r>
            </a:p>
          </p:txBody>
        </p:sp>
        <p:sp>
          <p:nvSpPr>
            <p:cNvPr id="481" name="Shape 481"/>
            <p:cNvSpPr txBox="1"/>
            <p:nvPr/>
          </p:nvSpPr>
          <p:spPr>
            <a:xfrm>
              <a:off x="5014912" y="43672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2,9</a:t>
              </a:r>
            </a:p>
          </p:txBody>
        </p:sp>
        <p:sp>
          <p:nvSpPr>
            <p:cNvPr id="482" name="Shape 482"/>
            <p:cNvSpPr txBox="1"/>
            <p:nvPr/>
          </p:nvSpPr>
          <p:spPr>
            <a:xfrm>
              <a:off x="4297362" y="43672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2,6</a:t>
              </a:r>
            </a:p>
          </p:txBody>
        </p:sp>
        <p:sp>
          <p:nvSpPr>
            <p:cNvPr id="483" name="Shape 483"/>
            <p:cNvSpPr txBox="1"/>
            <p:nvPr/>
          </p:nvSpPr>
          <p:spPr>
            <a:xfrm>
              <a:off x="3265487" y="43672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233,5</a:t>
              </a:r>
            </a:p>
          </p:txBody>
        </p:sp>
        <p:sp>
          <p:nvSpPr>
            <p:cNvPr id="484" name="Shape 484"/>
            <p:cNvSpPr txBox="1"/>
            <p:nvPr/>
          </p:nvSpPr>
          <p:spPr>
            <a:xfrm>
              <a:off x="2532062" y="43672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738</a:t>
              </a:r>
            </a:p>
          </p:txBody>
        </p:sp>
        <p:sp>
          <p:nvSpPr>
            <p:cNvPr id="485" name="Shape 485"/>
            <p:cNvSpPr txBox="1"/>
            <p:nvPr/>
          </p:nvSpPr>
          <p:spPr>
            <a:xfrm>
              <a:off x="1827212" y="43672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316</a:t>
              </a:r>
            </a:p>
          </p:txBody>
        </p:sp>
        <p:sp>
          <p:nvSpPr>
            <p:cNvPr id="486" name="Shape 486"/>
            <p:cNvSpPr txBox="1"/>
            <p:nvPr/>
          </p:nvSpPr>
          <p:spPr>
            <a:xfrm>
              <a:off x="395287" y="43672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1-5 ha</a:t>
              </a:r>
            </a:p>
          </p:txBody>
        </p:sp>
        <p:sp>
          <p:nvSpPr>
            <p:cNvPr id="487" name="Shape 487"/>
            <p:cNvSpPr txBox="1"/>
            <p:nvPr/>
          </p:nvSpPr>
          <p:spPr>
            <a:xfrm>
              <a:off x="8031162" y="40941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76,7</a:t>
              </a:r>
            </a:p>
          </p:txBody>
        </p:sp>
        <p:sp>
          <p:nvSpPr>
            <p:cNvPr id="488" name="Shape 488"/>
            <p:cNvSpPr txBox="1"/>
            <p:nvPr/>
          </p:nvSpPr>
          <p:spPr>
            <a:xfrm>
              <a:off x="7319962" y="40941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48,5</a:t>
              </a:r>
            </a:p>
          </p:txBody>
        </p:sp>
        <p:sp>
          <p:nvSpPr>
            <p:cNvPr id="489" name="Shape 489"/>
            <p:cNvSpPr txBox="1"/>
            <p:nvPr/>
          </p:nvSpPr>
          <p:spPr>
            <a:xfrm>
              <a:off x="6596062" y="40941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63,2</a:t>
              </a:r>
            </a:p>
          </p:txBody>
        </p:sp>
        <p:sp>
          <p:nvSpPr>
            <p:cNvPr id="490" name="Shape 490"/>
            <p:cNvSpPr txBox="1"/>
            <p:nvPr/>
          </p:nvSpPr>
          <p:spPr>
            <a:xfrm>
              <a:off x="5722937" y="40941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100,0</a:t>
              </a:r>
            </a:p>
          </p:txBody>
        </p:sp>
        <p:sp>
          <p:nvSpPr>
            <p:cNvPr id="491" name="Shape 491"/>
            <p:cNvSpPr txBox="1"/>
            <p:nvPr/>
          </p:nvSpPr>
          <p:spPr>
            <a:xfrm>
              <a:off x="5014912" y="40941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0,4</a:t>
              </a:r>
            </a:p>
          </p:txBody>
        </p:sp>
        <p:sp>
          <p:nvSpPr>
            <p:cNvPr id="492" name="Shape 492"/>
            <p:cNvSpPr txBox="1"/>
            <p:nvPr/>
          </p:nvSpPr>
          <p:spPr>
            <a:xfrm>
              <a:off x="4297362" y="40941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0,4</a:t>
              </a:r>
            </a:p>
          </p:txBody>
        </p:sp>
        <p:sp>
          <p:nvSpPr>
            <p:cNvPr id="493" name="Shape 493"/>
            <p:cNvSpPr txBox="1"/>
            <p:nvPr/>
          </p:nvSpPr>
          <p:spPr>
            <a:xfrm>
              <a:off x="3265487" y="40941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149,8</a:t>
              </a:r>
            </a:p>
          </p:txBody>
        </p:sp>
        <p:sp>
          <p:nvSpPr>
            <p:cNvPr id="494" name="Shape 494"/>
            <p:cNvSpPr txBox="1"/>
            <p:nvPr/>
          </p:nvSpPr>
          <p:spPr>
            <a:xfrm>
              <a:off x="2532062" y="40941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301</a:t>
              </a:r>
            </a:p>
          </p:txBody>
        </p:sp>
        <p:sp>
          <p:nvSpPr>
            <p:cNvPr id="495" name="Shape 495"/>
            <p:cNvSpPr txBox="1"/>
            <p:nvPr/>
          </p:nvSpPr>
          <p:spPr>
            <a:xfrm>
              <a:off x="1827212" y="40941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201</a:t>
              </a:r>
            </a:p>
          </p:txBody>
        </p:sp>
        <p:sp>
          <p:nvSpPr>
            <p:cNvPr id="496" name="Shape 496"/>
            <p:cNvSpPr txBox="1"/>
            <p:nvPr/>
          </p:nvSpPr>
          <p:spPr>
            <a:xfrm>
              <a:off x="395287" y="40941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ha alatti</a:t>
              </a:r>
            </a:p>
          </p:txBody>
        </p:sp>
        <p:sp>
          <p:nvSpPr>
            <p:cNvPr id="497" name="Shape 497"/>
            <p:cNvSpPr txBox="1"/>
            <p:nvPr/>
          </p:nvSpPr>
          <p:spPr>
            <a:xfrm>
              <a:off x="395287" y="3821112"/>
              <a:ext cx="84963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Gazdasági szervezetek (db)</a:t>
              </a:r>
            </a:p>
          </p:txBody>
        </p:sp>
        <p:sp>
          <p:nvSpPr>
            <p:cNvPr id="498" name="Shape 498"/>
            <p:cNvSpPr txBox="1"/>
            <p:nvPr/>
          </p:nvSpPr>
          <p:spPr>
            <a:xfrm>
              <a:off x="8031162" y="35480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98,3</a:t>
              </a:r>
            </a:p>
          </p:txBody>
        </p:sp>
        <p:sp>
          <p:nvSpPr>
            <p:cNvPr id="499" name="Shape 499"/>
            <p:cNvSpPr txBox="1"/>
            <p:nvPr/>
          </p:nvSpPr>
          <p:spPr>
            <a:xfrm>
              <a:off x="7319962" y="35480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76,3</a:t>
              </a:r>
            </a:p>
          </p:txBody>
        </p:sp>
        <p:sp>
          <p:nvSpPr>
            <p:cNvPr id="500" name="Shape 500"/>
            <p:cNvSpPr txBox="1"/>
            <p:nvPr/>
          </p:nvSpPr>
          <p:spPr>
            <a:xfrm>
              <a:off x="6596062" y="35480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77,6</a:t>
              </a:r>
            </a:p>
          </p:txBody>
        </p:sp>
        <p:sp>
          <p:nvSpPr>
            <p:cNvPr id="501" name="Shape 501"/>
            <p:cNvSpPr txBox="1"/>
            <p:nvPr/>
          </p:nvSpPr>
          <p:spPr>
            <a:xfrm>
              <a:off x="5722937" y="35480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184,0</a:t>
              </a:r>
            </a:p>
          </p:txBody>
        </p:sp>
        <p:sp>
          <p:nvSpPr>
            <p:cNvPr id="502" name="Shape 502"/>
            <p:cNvSpPr txBox="1"/>
            <p:nvPr/>
          </p:nvSpPr>
          <p:spPr>
            <a:xfrm>
              <a:off x="5014912" y="35480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4,6</a:t>
              </a:r>
            </a:p>
          </p:txBody>
        </p:sp>
        <p:sp>
          <p:nvSpPr>
            <p:cNvPr id="503" name="Shape 503"/>
            <p:cNvSpPr txBox="1"/>
            <p:nvPr/>
          </p:nvSpPr>
          <p:spPr>
            <a:xfrm>
              <a:off x="4297362" y="35480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2,5</a:t>
              </a:r>
            </a:p>
          </p:txBody>
        </p:sp>
        <p:sp>
          <p:nvSpPr>
            <p:cNvPr id="504" name="Shape 504"/>
            <p:cNvSpPr txBox="1"/>
            <p:nvPr/>
          </p:nvSpPr>
          <p:spPr>
            <a:xfrm>
              <a:off x="3265487" y="35480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57,1</a:t>
              </a:r>
            </a:p>
          </p:txBody>
        </p:sp>
        <p:sp>
          <p:nvSpPr>
            <p:cNvPr id="505" name="Shape 505"/>
            <p:cNvSpPr txBox="1"/>
            <p:nvPr/>
          </p:nvSpPr>
          <p:spPr>
            <a:xfrm>
              <a:off x="2532062" y="35480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527,1</a:t>
              </a:r>
            </a:p>
          </p:txBody>
        </p:sp>
        <p:sp>
          <p:nvSpPr>
            <p:cNvPr id="506" name="Shape 506"/>
            <p:cNvSpPr txBox="1"/>
            <p:nvPr/>
          </p:nvSpPr>
          <p:spPr>
            <a:xfrm>
              <a:off x="1827212" y="35480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922,6</a:t>
              </a:r>
            </a:p>
          </p:txBody>
        </p:sp>
        <p:sp>
          <p:nvSpPr>
            <p:cNvPr id="507" name="Shape 507"/>
            <p:cNvSpPr txBox="1"/>
            <p:nvPr/>
          </p:nvSpPr>
          <p:spPr>
            <a:xfrm>
              <a:off x="395287" y="35480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Összesen</a:t>
              </a:r>
            </a:p>
          </p:txBody>
        </p:sp>
        <p:sp>
          <p:nvSpPr>
            <p:cNvPr id="508" name="Shape 508"/>
            <p:cNvSpPr txBox="1"/>
            <p:nvPr/>
          </p:nvSpPr>
          <p:spPr>
            <a:xfrm>
              <a:off x="8031162" y="32750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114,5</a:t>
              </a:r>
            </a:p>
          </p:txBody>
        </p:sp>
        <p:sp>
          <p:nvSpPr>
            <p:cNvPr id="509" name="Shape 509"/>
            <p:cNvSpPr txBox="1"/>
            <p:nvPr/>
          </p:nvSpPr>
          <p:spPr>
            <a:xfrm>
              <a:off x="7319962" y="32750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63,2</a:t>
              </a:r>
            </a:p>
          </p:txBody>
        </p:sp>
        <p:sp>
          <p:nvSpPr>
            <p:cNvPr id="510" name="Shape 510"/>
            <p:cNvSpPr txBox="1"/>
            <p:nvPr/>
          </p:nvSpPr>
          <p:spPr>
            <a:xfrm>
              <a:off x="6596062" y="32750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55,2</a:t>
              </a:r>
            </a:p>
          </p:txBody>
        </p:sp>
        <p:sp>
          <p:nvSpPr>
            <p:cNvPr id="511" name="Shape 511"/>
            <p:cNvSpPr txBox="1"/>
            <p:nvPr/>
          </p:nvSpPr>
          <p:spPr>
            <a:xfrm>
              <a:off x="5722937" y="32750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103,3</a:t>
              </a:r>
            </a:p>
          </p:txBody>
        </p:sp>
        <p:sp>
          <p:nvSpPr>
            <p:cNvPr id="512" name="Shape 512"/>
            <p:cNvSpPr txBox="1"/>
            <p:nvPr/>
          </p:nvSpPr>
          <p:spPr>
            <a:xfrm>
              <a:off x="5014912" y="32750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191,3</a:t>
              </a:r>
            </a:p>
          </p:txBody>
        </p:sp>
        <p:sp>
          <p:nvSpPr>
            <p:cNvPr id="513" name="Shape 513"/>
            <p:cNvSpPr txBox="1"/>
            <p:nvPr/>
          </p:nvSpPr>
          <p:spPr>
            <a:xfrm>
              <a:off x="4297362" y="32750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185,2</a:t>
              </a:r>
            </a:p>
          </p:txBody>
        </p:sp>
        <p:sp>
          <p:nvSpPr>
            <p:cNvPr id="514" name="Shape 514"/>
            <p:cNvSpPr txBox="1"/>
            <p:nvPr/>
          </p:nvSpPr>
          <p:spPr>
            <a:xfrm>
              <a:off x="3265487" y="32750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214,3</a:t>
              </a:r>
            </a:p>
          </p:txBody>
        </p:sp>
        <p:sp>
          <p:nvSpPr>
            <p:cNvPr id="515" name="Shape 515"/>
            <p:cNvSpPr txBox="1"/>
            <p:nvPr/>
          </p:nvSpPr>
          <p:spPr>
            <a:xfrm>
              <a:off x="2532062" y="32750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4,5</a:t>
              </a:r>
            </a:p>
          </p:txBody>
        </p:sp>
        <p:sp>
          <p:nvSpPr>
            <p:cNvPr id="516" name="Shape 516"/>
            <p:cNvSpPr txBox="1"/>
            <p:nvPr/>
          </p:nvSpPr>
          <p:spPr>
            <a:xfrm>
              <a:off x="1827212" y="32750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2,1</a:t>
              </a:r>
            </a:p>
          </p:txBody>
        </p:sp>
        <p:sp>
          <p:nvSpPr>
            <p:cNvPr id="517" name="Shape 517"/>
            <p:cNvSpPr txBox="1"/>
            <p:nvPr/>
          </p:nvSpPr>
          <p:spPr>
            <a:xfrm>
              <a:off x="395287" y="32750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100 ha feletti</a:t>
              </a:r>
            </a:p>
          </p:txBody>
        </p:sp>
        <p:sp>
          <p:nvSpPr>
            <p:cNvPr id="518" name="Shape 518"/>
            <p:cNvSpPr txBox="1"/>
            <p:nvPr/>
          </p:nvSpPr>
          <p:spPr>
            <a:xfrm>
              <a:off x="8031162" y="30019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105,8</a:t>
              </a:r>
            </a:p>
          </p:txBody>
        </p:sp>
        <p:sp>
          <p:nvSpPr>
            <p:cNvPr id="519" name="Shape 519"/>
            <p:cNvSpPr txBox="1"/>
            <p:nvPr/>
          </p:nvSpPr>
          <p:spPr>
            <a:xfrm>
              <a:off x="7319962" y="30019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73,0</a:t>
              </a:r>
            </a:p>
          </p:txBody>
        </p:sp>
        <p:sp>
          <p:nvSpPr>
            <p:cNvPr id="520" name="Shape 520"/>
            <p:cNvSpPr txBox="1"/>
            <p:nvPr/>
          </p:nvSpPr>
          <p:spPr>
            <a:xfrm>
              <a:off x="6596062" y="30019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69,0</a:t>
              </a:r>
            </a:p>
          </p:txBody>
        </p:sp>
        <p:sp>
          <p:nvSpPr>
            <p:cNvPr id="521" name="Shape 521"/>
            <p:cNvSpPr txBox="1"/>
            <p:nvPr/>
          </p:nvSpPr>
          <p:spPr>
            <a:xfrm>
              <a:off x="5722937" y="30019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104,8</a:t>
              </a:r>
            </a:p>
          </p:txBody>
        </p:sp>
        <p:sp>
          <p:nvSpPr>
            <p:cNvPr id="522" name="Shape 522"/>
            <p:cNvSpPr txBox="1"/>
            <p:nvPr/>
          </p:nvSpPr>
          <p:spPr>
            <a:xfrm>
              <a:off x="5014912" y="30019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70,3</a:t>
              </a:r>
            </a:p>
          </p:txBody>
        </p:sp>
        <p:sp>
          <p:nvSpPr>
            <p:cNvPr id="523" name="Shape 523"/>
            <p:cNvSpPr txBox="1"/>
            <p:nvPr/>
          </p:nvSpPr>
          <p:spPr>
            <a:xfrm>
              <a:off x="4297362" y="30019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67,1</a:t>
              </a:r>
            </a:p>
          </p:txBody>
        </p:sp>
        <p:sp>
          <p:nvSpPr>
            <p:cNvPr id="524" name="Shape 524"/>
            <p:cNvSpPr txBox="1"/>
            <p:nvPr/>
          </p:nvSpPr>
          <p:spPr>
            <a:xfrm>
              <a:off x="3265487" y="30019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133,3</a:t>
              </a:r>
            </a:p>
          </p:txBody>
        </p:sp>
        <p:sp>
          <p:nvSpPr>
            <p:cNvPr id="525" name="Shape 525"/>
            <p:cNvSpPr txBox="1"/>
            <p:nvPr/>
          </p:nvSpPr>
          <p:spPr>
            <a:xfrm>
              <a:off x="2532062" y="30019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5,6</a:t>
              </a:r>
            </a:p>
          </p:txBody>
        </p:sp>
        <p:sp>
          <p:nvSpPr>
            <p:cNvPr id="526" name="Shape 526"/>
            <p:cNvSpPr txBox="1"/>
            <p:nvPr/>
          </p:nvSpPr>
          <p:spPr>
            <a:xfrm>
              <a:off x="1827212" y="30019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4,2</a:t>
              </a:r>
            </a:p>
          </p:txBody>
        </p:sp>
        <p:sp>
          <p:nvSpPr>
            <p:cNvPr id="527" name="Shape 527"/>
            <p:cNvSpPr txBox="1"/>
            <p:nvPr/>
          </p:nvSpPr>
          <p:spPr>
            <a:xfrm>
              <a:off x="395287" y="30019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50-100 ha</a:t>
              </a:r>
            </a:p>
          </p:txBody>
        </p:sp>
        <p:sp>
          <p:nvSpPr>
            <p:cNvPr id="528" name="Shape 528"/>
            <p:cNvSpPr txBox="1"/>
            <p:nvPr/>
          </p:nvSpPr>
          <p:spPr>
            <a:xfrm>
              <a:off x="8031162" y="27289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107,0</a:t>
              </a:r>
            </a:p>
          </p:txBody>
        </p:sp>
        <p:sp>
          <p:nvSpPr>
            <p:cNvPr id="529" name="Shape 529"/>
            <p:cNvSpPr txBox="1"/>
            <p:nvPr/>
          </p:nvSpPr>
          <p:spPr>
            <a:xfrm>
              <a:off x="7319962" y="27289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82,5</a:t>
              </a:r>
            </a:p>
          </p:txBody>
        </p:sp>
        <p:sp>
          <p:nvSpPr>
            <p:cNvPr id="530" name="Shape 530"/>
            <p:cNvSpPr txBox="1"/>
            <p:nvPr/>
          </p:nvSpPr>
          <p:spPr>
            <a:xfrm>
              <a:off x="6596062" y="27289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77,1</a:t>
              </a:r>
            </a:p>
          </p:txBody>
        </p:sp>
        <p:sp>
          <p:nvSpPr>
            <p:cNvPr id="531" name="Shape 531"/>
            <p:cNvSpPr txBox="1"/>
            <p:nvPr/>
          </p:nvSpPr>
          <p:spPr>
            <a:xfrm>
              <a:off x="5722937" y="27289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107,0</a:t>
              </a:r>
            </a:p>
          </p:txBody>
        </p:sp>
        <p:sp>
          <p:nvSpPr>
            <p:cNvPr id="532" name="Shape 532"/>
            <p:cNvSpPr txBox="1"/>
            <p:nvPr/>
          </p:nvSpPr>
          <p:spPr>
            <a:xfrm>
              <a:off x="5014912" y="27289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21,5</a:t>
              </a:r>
            </a:p>
          </p:txBody>
        </p:sp>
        <p:sp>
          <p:nvSpPr>
            <p:cNvPr id="533" name="Shape 533"/>
            <p:cNvSpPr txBox="1"/>
            <p:nvPr/>
          </p:nvSpPr>
          <p:spPr>
            <a:xfrm>
              <a:off x="4297362" y="27289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20,1</a:t>
              </a:r>
            </a:p>
          </p:txBody>
        </p:sp>
        <p:sp>
          <p:nvSpPr>
            <p:cNvPr id="534" name="Shape 534"/>
            <p:cNvSpPr txBox="1"/>
            <p:nvPr/>
          </p:nvSpPr>
          <p:spPr>
            <a:xfrm>
              <a:off x="3265487" y="27289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79,9</a:t>
              </a:r>
            </a:p>
          </p:txBody>
        </p:sp>
        <p:sp>
          <p:nvSpPr>
            <p:cNvPr id="535" name="Shape 535"/>
            <p:cNvSpPr txBox="1"/>
            <p:nvPr/>
          </p:nvSpPr>
          <p:spPr>
            <a:xfrm>
              <a:off x="2532062" y="27289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32,5</a:t>
              </a:r>
            </a:p>
          </p:txBody>
        </p:sp>
        <p:sp>
          <p:nvSpPr>
            <p:cNvPr id="536" name="Shape 536"/>
            <p:cNvSpPr txBox="1"/>
            <p:nvPr/>
          </p:nvSpPr>
          <p:spPr>
            <a:xfrm>
              <a:off x="1827212" y="27289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40,7</a:t>
              </a:r>
            </a:p>
          </p:txBody>
        </p:sp>
        <p:sp>
          <p:nvSpPr>
            <p:cNvPr id="537" name="Shape 537"/>
            <p:cNvSpPr txBox="1"/>
            <p:nvPr/>
          </p:nvSpPr>
          <p:spPr>
            <a:xfrm>
              <a:off x="395287" y="27289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10-50 ha</a:t>
              </a:r>
            </a:p>
          </p:txBody>
        </p:sp>
        <p:sp>
          <p:nvSpPr>
            <p:cNvPr id="538" name="Shape 538"/>
            <p:cNvSpPr txBox="1"/>
            <p:nvPr/>
          </p:nvSpPr>
          <p:spPr>
            <a:xfrm>
              <a:off x="8031162" y="24558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102,8</a:t>
              </a:r>
            </a:p>
          </p:txBody>
        </p:sp>
        <p:sp>
          <p:nvSpPr>
            <p:cNvPr id="539" name="Shape 539"/>
            <p:cNvSpPr txBox="1"/>
            <p:nvPr/>
          </p:nvSpPr>
          <p:spPr>
            <a:xfrm>
              <a:off x="7319962" y="24558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91,0</a:t>
              </a:r>
            </a:p>
          </p:txBody>
        </p:sp>
        <p:sp>
          <p:nvSpPr>
            <p:cNvPr id="540" name="Shape 540"/>
            <p:cNvSpPr txBox="1"/>
            <p:nvPr/>
          </p:nvSpPr>
          <p:spPr>
            <a:xfrm>
              <a:off x="6596062" y="24558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88,5</a:t>
              </a:r>
            </a:p>
          </p:txBody>
        </p:sp>
        <p:sp>
          <p:nvSpPr>
            <p:cNvPr id="541" name="Shape 541"/>
            <p:cNvSpPr txBox="1"/>
            <p:nvPr/>
          </p:nvSpPr>
          <p:spPr>
            <a:xfrm>
              <a:off x="5722937" y="24558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104,4</a:t>
              </a:r>
            </a:p>
          </p:txBody>
        </p:sp>
        <p:sp>
          <p:nvSpPr>
            <p:cNvPr id="542" name="Shape 542"/>
            <p:cNvSpPr txBox="1"/>
            <p:nvPr/>
          </p:nvSpPr>
          <p:spPr>
            <a:xfrm>
              <a:off x="5014912" y="24558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7,1</a:t>
              </a:r>
            </a:p>
          </p:txBody>
        </p:sp>
        <p:sp>
          <p:nvSpPr>
            <p:cNvPr id="543" name="Shape 543"/>
            <p:cNvSpPr txBox="1"/>
            <p:nvPr/>
          </p:nvSpPr>
          <p:spPr>
            <a:xfrm>
              <a:off x="4297362" y="24558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6,8</a:t>
              </a:r>
            </a:p>
          </p:txBody>
        </p:sp>
        <p:sp>
          <p:nvSpPr>
            <p:cNvPr id="544" name="Shape 544"/>
            <p:cNvSpPr txBox="1"/>
            <p:nvPr/>
          </p:nvSpPr>
          <p:spPr>
            <a:xfrm>
              <a:off x="3265487" y="24558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65,0</a:t>
              </a:r>
            </a:p>
          </p:txBody>
        </p:sp>
        <p:sp>
          <p:nvSpPr>
            <p:cNvPr id="545" name="Shape 545"/>
            <p:cNvSpPr txBox="1"/>
            <p:nvPr/>
          </p:nvSpPr>
          <p:spPr>
            <a:xfrm>
              <a:off x="2532062" y="24558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25,6</a:t>
              </a:r>
            </a:p>
          </p:txBody>
        </p:sp>
        <p:sp>
          <p:nvSpPr>
            <p:cNvPr id="546" name="Shape 546"/>
            <p:cNvSpPr txBox="1"/>
            <p:nvPr/>
          </p:nvSpPr>
          <p:spPr>
            <a:xfrm>
              <a:off x="1827212" y="24558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39,4</a:t>
              </a:r>
            </a:p>
          </p:txBody>
        </p:sp>
        <p:sp>
          <p:nvSpPr>
            <p:cNvPr id="547" name="Shape 547"/>
            <p:cNvSpPr txBox="1"/>
            <p:nvPr/>
          </p:nvSpPr>
          <p:spPr>
            <a:xfrm>
              <a:off x="395287" y="24558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5-10 ha</a:t>
              </a:r>
            </a:p>
          </p:txBody>
        </p:sp>
        <p:sp>
          <p:nvSpPr>
            <p:cNvPr id="548" name="Shape 548"/>
            <p:cNvSpPr txBox="1"/>
            <p:nvPr/>
          </p:nvSpPr>
          <p:spPr>
            <a:xfrm>
              <a:off x="8031162" y="218281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101,8</a:t>
              </a:r>
            </a:p>
          </p:txBody>
        </p:sp>
        <p:sp>
          <p:nvSpPr>
            <p:cNvPr id="549" name="Shape 549"/>
            <p:cNvSpPr txBox="1"/>
            <p:nvPr/>
          </p:nvSpPr>
          <p:spPr>
            <a:xfrm>
              <a:off x="7319962" y="218281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94,7</a:t>
              </a:r>
            </a:p>
          </p:txBody>
        </p:sp>
        <p:sp>
          <p:nvSpPr>
            <p:cNvPr id="550" name="Shape 550"/>
            <p:cNvSpPr txBox="1"/>
            <p:nvPr/>
          </p:nvSpPr>
          <p:spPr>
            <a:xfrm>
              <a:off x="6596062" y="218281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93,0</a:t>
              </a:r>
            </a:p>
          </p:txBody>
        </p:sp>
        <p:sp>
          <p:nvSpPr>
            <p:cNvPr id="551" name="Shape 551"/>
            <p:cNvSpPr txBox="1"/>
            <p:nvPr/>
          </p:nvSpPr>
          <p:spPr>
            <a:xfrm>
              <a:off x="5722937" y="218281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109,1</a:t>
              </a:r>
            </a:p>
          </p:txBody>
        </p:sp>
        <p:sp>
          <p:nvSpPr>
            <p:cNvPr id="552" name="Shape 552"/>
            <p:cNvSpPr txBox="1"/>
            <p:nvPr/>
          </p:nvSpPr>
          <p:spPr>
            <a:xfrm>
              <a:off x="5014912" y="218281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2,4</a:t>
              </a:r>
            </a:p>
          </p:txBody>
        </p:sp>
        <p:sp>
          <p:nvSpPr>
            <p:cNvPr id="553" name="Shape 553"/>
            <p:cNvSpPr txBox="1"/>
            <p:nvPr/>
          </p:nvSpPr>
          <p:spPr>
            <a:xfrm>
              <a:off x="4297362" y="218281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2,2</a:t>
              </a:r>
            </a:p>
          </p:txBody>
        </p:sp>
        <p:sp>
          <p:nvSpPr>
            <p:cNvPr id="554" name="Shape 554"/>
            <p:cNvSpPr txBox="1"/>
            <p:nvPr/>
          </p:nvSpPr>
          <p:spPr>
            <a:xfrm>
              <a:off x="3265487" y="218281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47,2</a:t>
              </a:r>
            </a:p>
          </p:txBody>
        </p:sp>
        <p:sp>
          <p:nvSpPr>
            <p:cNvPr id="555" name="Shape 555"/>
            <p:cNvSpPr txBox="1"/>
            <p:nvPr/>
          </p:nvSpPr>
          <p:spPr>
            <a:xfrm>
              <a:off x="2532062" y="218281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82,1</a:t>
              </a:r>
            </a:p>
          </p:txBody>
        </p:sp>
        <p:sp>
          <p:nvSpPr>
            <p:cNvPr id="556" name="Shape 556"/>
            <p:cNvSpPr txBox="1"/>
            <p:nvPr/>
          </p:nvSpPr>
          <p:spPr>
            <a:xfrm>
              <a:off x="1827212" y="218281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174,0</a:t>
              </a:r>
            </a:p>
          </p:txBody>
        </p:sp>
        <p:sp>
          <p:nvSpPr>
            <p:cNvPr id="557" name="Shape 557"/>
            <p:cNvSpPr txBox="1"/>
            <p:nvPr/>
          </p:nvSpPr>
          <p:spPr>
            <a:xfrm>
              <a:off x="395287" y="218281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1-5 ha</a:t>
              </a:r>
            </a:p>
          </p:txBody>
        </p:sp>
        <p:sp>
          <p:nvSpPr>
            <p:cNvPr id="558" name="Shape 558"/>
            <p:cNvSpPr txBox="1"/>
            <p:nvPr/>
          </p:nvSpPr>
          <p:spPr>
            <a:xfrm>
              <a:off x="8031162" y="1909762"/>
              <a:ext cx="860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102,4</a:t>
              </a:r>
            </a:p>
          </p:txBody>
        </p:sp>
        <p:sp>
          <p:nvSpPr>
            <p:cNvPr id="559" name="Shape 559"/>
            <p:cNvSpPr txBox="1"/>
            <p:nvPr/>
          </p:nvSpPr>
          <p:spPr>
            <a:xfrm>
              <a:off x="7319962" y="1909762"/>
              <a:ext cx="7112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98,2</a:t>
              </a:r>
            </a:p>
          </p:txBody>
        </p:sp>
        <p:sp>
          <p:nvSpPr>
            <p:cNvPr id="560" name="Shape 560"/>
            <p:cNvSpPr txBox="1"/>
            <p:nvPr/>
          </p:nvSpPr>
          <p:spPr>
            <a:xfrm>
              <a:off x="6596062" y="1909762"/>
              <a:ext cx="7239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95,9</a:t>
              </a:r>
            </a:p>
          </p:txBody>
        </p:sp>
        <p:sp>
          <p:nvSpPr>
            <p:cNvPr id="561" name="Shape 561"/>
            <p:cNvSpPr txBox="1"/>
            <p:nvPr/>
          </p:nvSpPr>
          <p:spPr>
            <a:xfrm>
              <a:off x="5722937" y="1909762"/>
              <a:ext cx="8731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92,0</a:t>
              </a:r>
            </a:p>
          </p:txBody>
        </p:sp>
        <p:sp>
          <p:nvSpPr>
            <p:cNvPr id="562" name="Shape 562"/>
            <p:cNvSpPr txBox="1"/>
            <p:nvPr/>
          </p:nvSpPr>
          <p:spPr>
            <a:xfrm>
              <a:off x="5014912" y="1909762"/>
              <a:ext cx="7080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0,23</a:t>
              </a:r>
            </a:p>
          </p:txBody>
        </p:sp>
        <p:sp>
          <p:nvSpPr>
            <p:cNvPr id="563" name="Shape 563"/>
            <p:cNvSpPr txBox="1"/>
            <p:nvPr/>
          </p:nvSpPr>
          <p:spPr>
            <a:xfrm>
              <a:off x="4297362" y="1909762"/>
              <a:ext cx="7175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0,25</a:t>
              </a:r>
            </a:p>
          </p:txBody>
        </p:sp>
        <p:sp>
          <p:nvSpPr>
            <p:cNvPr id="564" name="Shape 564"/>
            <p:cNvSpPr txBox="1"/>
            <p:nvPr/>
          </p:nvSpPr>
          <p:spPr>
            <a:xfrm>
              <a:off x="3265487" y="1909762"/>
              <a:ext cx="103187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57,2</a:t>
              </a:r>
            </a:p>
          </p:txBody>
        </p:sp>
        <p:sp>
          <p:nvSpPr>
            <p:cNvPr id="565" name="Shape 565"/>
            <p:cNvSpPr txBox="1"/>
            <p:nvPr/>
          </p:nvSpPr>
          <p:spPr>
            <a:xfrm>
              <a:off x="2532062" y="1909762"/>
              <a:ext cx="7334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376,8</a:t>
              </a:r>
            </a:p>
          </p:txBody>
        </p:sp>
        <p:sp>
          <p:nvSpPr>
            <p:cNvPr id="566" name="Shape 566"/>
            <p:cNvSpPr txBox="1"/>
            <p:nvPr/>
          </p:nvSpPr>
          <p:spPr>
            <a:xfrm>
              <a:off x="1827212" y="1909762"/>
              <a:ext cx="7048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662,2</a:t>
              </a:r>
            </a:p>
          </p:txBody>
        </p:sp>
        <p:sp>
          <p:nvSpPr>
            <p:cNvPr id="567" name="Shape 567"/>
            <p:cNvSpPr txBox="1"/>
            <p:nvPr/>
          </p:nvSpPr>
          <p:spPr>
            <a:xfrm>
              <a:off x="395287" y="1909762"/>
              <a:ext cx="14319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ha alatti</a:t>
              </a:r>
            </a:p>
          </p:txBody>
        </p:sp>
        <p:sp>
          <p:nvSpPr>
            <p:cNvPr id="568" name="Shape 568"/>
            <p:cNvSpPr txBox="1"/>
            <p:nvPr/>
          </p:nvSpPr>
          <p:spPr>
            <a:xfrm>
              <a:off x="395287" y="1636712"/>
              <a:ext cx="84963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Egyéni gazdaságok (ezer db)</a:t>
              </a:r>
            </a:p>
          </p:txBody>
        </p:sp>
        <p:sp>
          <p:nvSpPr>
            <p:cNvPr id="569" name="Shape 569"/>
            <p:cNvSpPr txBox="1"/>
            <p:nvPr/>
          </p:nvSpPr>
          <p:spPr>
            <a:xfrm>
              <a:off x="8031162" y="1181100"/>
              <a:ext cx="860425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</a:t>
              </a:r>
            </a:p>
          </p:txBody>
        </p:sp>
        <p:sp>
          <p:nvSpPr>
            <p:cNvPr id="570" name="Shape 570"/>
            <p:cNvSpPr txBox="1"/>
            <p:nvPr/>
          </p:nvSpPr>
          <p:spPr>
            <a:xfrm>
              <a:off x="7319962" y="1181100"/>
              <a:ext cx="711200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2010</a:t>
              </a:r>
              <a:r>
                <a:rPr b="1" i="0" lang="en-US" sz="8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****</a:t>
              </a:r>
            </a:p>
          </p:txBody>
        </p:sp>
        <p:sp>
          <p:nvSpPr>
            <p:cNvPr id="571" name="Shape 571"/>
            <p:cNvSpPr txBox="1"/>
            <p:nvPr/>
          </p:nvSpPr>
          <p:spPr>
            <a:xfrm>
              <a:off x="6596062" y="1181100"/>
              <a:ext cx="723900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2000</a:t>
              </a:r>
              <a:r>
                <a:rPr b="1" baseline="30000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***</a:t>
              </a:r>
            </a:p>
          </p:txBody>
        </p:sp>
        <p:sp>
          <p:nvSpPr>
            <p:cNvPr id="572" name="Shape 572"/>
            <p:cNvSpPr txBox="1"/>
            <p:nvPr/>
          </p:nvSpPr>
          <p:spPr>
            <a:xfrm>
              <a:off x="5722937" y="1181100"/>
              <a:ext cx="873125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 (%)</a:t>
              </a:r>
            </a:p>
          </p:txBody>
        </p:sp>
        <p:sp>
          <p:nvSpPr>
            <p:cNvPr id="573" name="Shape 573"/>
            <p:cNvSpPr txBox="1"/>
            <p:nvPr/>
          </p:nvSpPr>
          <p:spPr>
            <a:xfrm>
              <a:off x="5014912" y="1181100"/>
              <a:ext cx="708025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2010</a:t>
              </a:r>
            </a:p>
          </p:txBody>
        </p:sp>
        <p:sp>
          <p:nvSpPr>
            <p:cNvPr id="574" name="Shape 574"/>
            <p:cNvSpPr txBox="1"/>
            <p:nvPr/>
          </p:nvSpPr>
          <p:spPr>
            <a:xfrm>
              <a:off x="4297362" y="1181100"/>
              <a:ext cx="717550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2000</a:t>
              </a:r>
            </a:p>
          </p:txBody>
        </p:sp>
        <p:sp>
          <p:nvSpPr>
            <p:cNvPr id="575" name="Shape 575"/>
            <p:cNvSpPr txBox="1"/>
            <p:nvPr/>
          </p:nvSpPr>
          <p:spPr>
            <a:xfrm>
              <a:off x="3265487" y="1181100"/>
              <a:ext cx="1031875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Változás** (%)</a:t>
              </a:r>
            </a:p>
          </p:txBody>
        </p:sp>
        <p:sp>
          <p:nvSpPr>
            <p:cNvPr id="576" name="Shape 576"/>
            <p:cNvSpPr txBox="1"/>
            <p:nvPr/>
          </p:nvSpPr>
          <p:spPr>
            <a:xfrm>
              <a:off x="2532062" y="1181100"/>
              <a:ext cx="733425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2010</a:t>
              </a:r>
            </a:p>
          </p:txBody>
        </p:sp>
        <p:sp>
          <p:nvSpPr>
            <p:cNvPr id="577" name="Shape 577"/>
            <p:cNvSpPr txBox="1"/>
            <p:nvPr/>
          </p:nvSpPr>
          <p:spPr>
            <a:xfrm>
              <a:off x="1827212" y="1181100"/>
              <a:ext cx="704850" cy="45561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2000</a:t>
              </a:r>
            </a:p>
          </p:txBody>
        </p:sp>
        <p:sp>
          <p:nvSpPr>
            <p:cNvPr id="578" name="Shape 578"/>
            <p:cNvSpPr txBox="1"/>
            <p:nvPr/>
          </p:nvSpPr>
          <p:spPr>
            <a:xfrm>
              <a:off x="6596062" y="908050"/>
              <a:ext cx="2295525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Saját tulajdon aránya (%)</a:t>
              </a:r>
            </a:p>
          </p:txBody>
        </p:sp>
        <p:sp>
          <p:nvSpPr>
            <p:cNvPr id="579" name="Shape 579"/>
            <p:cNvSpPr txBox="1"/>
            <p:nvPr/>
          </p:nvSpPr>
          <p:spPr>
            <a:xfrm>
              <a:off x="4297362" y="908050"/>
              <a:ext cx="229870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0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Átlagos mezőgazdasági területe (ha)</a:t>
              </a:r>
            </a:p>
          </p:txBody>
        </p:sp>
        <p:sp>
          <p:nvSpPr>
            <p:cNvPr id="580" name="Shape 580"/>
            <p:cNvSpPr txBox="1"/>
            <p:nvPr/>
          </p:nvSpPr>
          <p:spPr>
            <a:xfrm>
              <a:off x="1827212" y="908050"/>
              <a:ext cx="2470150" cy="273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Gazdaságok száma*</a:t>
              </a:r>
            </a:p>
          </p:txBody>
        </p:sp>
        <p:sp>
          <p:nvSpPr>
            <p:cNvPr id="581" name="Shape 581"/>
            <p:cNvSpPr txBox="1"/>
            <p:nvPr/>
          </p:nvSpPr>
          <p:spPr>
            <a:xfrm>
              <a:off x="395287" y="908050"/>
              <a:ext cx="1431925" cy="728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buSzPct val="25000"/>
                <a:buFont typeface="Times New Roman"/>
                <a:buNone/>
              </a:pPr>
              <a:r>
                <a:rPr b="1" i="0" lang="en-US" sz="1200" u="none" cap="none" strike="noStrik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Megnevezés</a:t>
              </a:r>
            </a:p>
          </p:txBody>
        </p:sp>
        <p:cxnSp>
          <p:nvCxnSpPr>
            <p:cNvPr id="582" name="Shape 582"/>
            <p:cNvCxnSpPr/>
            <p:nvPr/>
          </p:nvCxnSpPr>
          <p:spPr>
            <a:xfrm>
              <a:off x="395287" y="908050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3" name="Shape 583"/>
            <p:cNvCxnSpPr/>
            <p:nvPr/>
          </p:nvCxnSpPr>
          <p:spPr>
            <a:xfrm>
              <a:off x="395287" y="60055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4" name="Shape 584"/>
            <p:cNvCxnSpPr/>
            <p:nvPr/>
          </p:nvCxnSpPr>
          <p:spPr>
            <a:xfrm>
              <a:off x="395287" y="908050"/>
              <a:ext cx="0" cy="509746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5" name="Shape 585"/>
            <p:cNvCxnSpPr/>
            <p:nvPr/>
          </p:nvCxnSpPr>
          <p:spPr>
            <a:xfrm>
              <a:off x="8891587" y="908050"/>
              <a:ext cx="0" cy="509746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6" name="Shape 586"/>
            <p:cNvCxnSpPr/>
            <p:nvPr/>
          </p:nvCxnSpPr>
          <p:spPr>
            <a:xfrm>
              <a:off x="395287" y="16367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7" name="Shape 587"/>
            <p:cNvCxnSpPr/>
            <p:nvPr/>
          </p:nvCxnSpPr>
          <p:spPr>
            <a:xfrm>
              <a:off x="1827212" y="908050"/>
              <a:ext cx="0" cy="72866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8" name="Shape 588"/>
            <p:cNvCxnSpPr/>
            <p:nvPr/>
          </p:nvCxnSpPr>
          <p:spPr>
            <a:xfrm>
              <a:off x="2532062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89" name="Shape 589"/>
            <p:cNvCxnSpPr/>
            <p:nvPr/>
          </p:nvCxnSpPr>
          <p:spPr>
            <a:xfrm>
              <a:off x="1827212" y="1181100"/>
              <a:ext cx="7064375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0" name="Shape 590"/>
            <p:cNvCxnSpPr/>
            <p:nvPr/>
          </p:nvCxnSpPr>
          <p:spPr>
            <a:xfrm>
              <a:off x="4297362" y="908050"/>
              <a:ext cx="0" cy="72866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1" name="Shape 591"/>
            <p:cNvCxnSpPr/>
            <p:nvPr/>
          </p:nvCxnSpPr>
          <p:spPr>
            <a:xfrm>
              <a:off x="6596062" y="908050"/>
              <a:ext cx="0" cy="72866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2" name="Shape 592"/>
            <p:cNvCxnSpPr/>
            <p:nvPr/>
          </p:nvCxnSpPr>
          <p:spPr>
            <a:xfrm>
              <a:off x="3265487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3" name="Shape 593"/>
            <p:cNvCxnSpPr/>
            <p:nvPr/>
          </p:nvCxnSpPr>
          <p:spPr>
            <a:xfrm>
              <a:off x="5014912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4" name="Shape 594"/>
            <p:cNvCxnSpPr/>
            <p:nvPr/>
          </p:nvCxnSpPr>
          <p:spPr>
            <a:xfrm>
              <a:off x="5722937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5" name="Shape 595"/>
            <p:cNvCxnSpPr/>
            <p:nvPr/>
          </p:nvCxnSpPr>
          <p:spPr>
            <a:xfrm>
              <a:off x="7319962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6" name="Shape 596"/>
            <p:cNvCxnSpPr/>
            <p:nvPr/>
          </p:nvCxnSpPr>
          <p:spPr>
            <a:xfrm>
              <a:off x="8031162" y="1181100"/>
              <a:ext cx="0" cy="455612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7" name="Shape 597"/>
            <p:cNvCxnSpPr/>
            <p:nvPr/>
          </p:nvCxnSpPr>
          <p:spPr>
            <a:xfrm>
              <a:off x="395287" y="19097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8" name="Shape 598"/>
            <p:cNvCxnSpPr/>
            <p:nvPr/>
          </p:nvCxnSpPr>
          <p:spPr>
            <a:xfrm>
              <a:off x="395287" y="21828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599" name="Shape 599"/>
            <p:cNvCxnSpPr/>
            <p:nvPr/>
          </p:nvCxnSpPr>
          <p:spPr>
            <a:xfrm>
              <a:off x="182721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0" name="Shape 600"/>
            <p:cNvCxnSpPr/>
            <p:nvPr/>
          </p:nvCxnSpPr>
          <p:spPr>
            <a:xfrm>
              <a:off x="253206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1" name="Shape 601"/>
            <p:cNvCxnSpPr/>
            <p:nvPr/>
          </p:nvCxnSpPr>
          <p:spPr>
            <a:xfrm>
              <a:off x="3265487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2" name="Shape 602"/>
            <p:cNvCxnSpPr/>
            <p:nvPr/>
          </p:nvCxnSpPr>
          <p:spPr>
            <a:xfrm>
              <a:off x="429736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3" name="Shape 603"/>
            <p:cNvCxnSpPr/>
            <p:nvPr/>
          </p:nvCxnSpPr>
          <p:spPr>
            <a:xfrm>
              <a:off x="501491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4" name="Shape 604"/>
            <p:cNvCxnSpPr/>
            <p:nvPr/>
          </p:nvCxnSpPr>
          <p:spPr>
            <a:xfrm>
              <a:off x="5722937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5" name="Shape 605"/>
            <p:cNvCxnSpPr/>
            <p:nvPr/>
          </p:nvCxnSpPr>
          <p:spPr>
            <a:xfrm>
              <a:off x="659606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6" name="Shape 606"/>
            <p:cNvCxnSpPr/>
            <p:nvPr/>
          </p:nvCxnSpPr>
          <p:spPr>
            <a:xfrm>
              <a:off x="731996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7" name="Shape 607"/>
            <p:cNvCxnSpPr/>
            <p:nvPr/>
          </p:nvCxnSpPr>
          <p:spPr>
            <a:xfrm>
              <a:off x="8031162" y="19097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8" name="Shape 608"/>
            <p:cNvCxnSpPr/>
            <p:nvPr/>
          </p:nvCxnSpPr>
          <p:spPr>
            <a:xfrm>
              <a:off x="395287" y="24558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09" name="Shape 609"/>
            <p:cNvCxnSpPr/>
            <p:nvPr/>
          </p:nvCxnSpPr>
          <p:spPr>
            <a:xfrm>
              <a:off x="395287" y="27289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0" name="Shape 610"/>
            <p:cNvCxnSpPr/>
            <p:nvPr/>
          </p:nvCxnSpPr>
          <p:spPr>
            <a:xfrm>
              <a:off x="395287" y="30019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1" name="Shape 611"/>
            <p:cNvCxnSpPr/>
            <p:nvPr/>
          </p:nvCxnSpPr>
          <p:spPr>
            <a:xfrm>
              <a:off x="395287" y="32750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2" name="Shape 612"/>
            <p:cNvCxnSpPr/>
            <p:nvPr/>
          </p:nvCxnSpPr>
          <p:spPr>
            <a:xfrm>
              <a:off x="395287" y="35480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3" name="Shape 613"/>
            <p:cNvCxnSpPr/>
            <p:nvPr/>
          </p:nvCxnSpPr>
          <p:spPr>
            <a:xfrm>
              <a:off x="395287" y="38211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4" name="Shape 614"/>
            <p:cNvCxnSpPr/>
            <p:nvPr/>
          </p:nvCxnSpPr>
          <p:spPr>
            <a:xfrm>
              <a:off x="395287" y="40941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5" name="Shape 615"/>
            <p:cNvCxnSpPr/>
            <p:nvPr/>
          </p:nvCxnSpPr>
          <p:spPr>
            <a:xfrm>
              <a:off x="395287" y="43672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6" name="Shape 616"/>
            <p:cNvCxnSpPr/>
            <p:nvPr/>
          </p:nvCxnSpPr>
          <p:spPr>
            <a:xfrm>
              <a:off x="182721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7" name="Shape 617"/>
            <p:cNvCxnSpPr/>
            <p:nvPr/>
          </p:nvCxnSpPr>
          <p:spPr>
            <a:xfrm>
              <a:off x="253206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8" name="Shape 618"/>
            <p:cNvCxnSpPr/>
            <p:nvPr/>
          </p:nvCxnSpPr>
          <p:spPr>
            <a:xfrm>
              <a:off x="3265487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19" name="Shape 619"/>
            <p:cNvCxnSpPr/>
            <p:nvPr/>
          </p:nvCxnSpPr>
          <p:spPr>
            <a:xfrm>
              <a:off x="429736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0" name="Shape 620"/>
            <p:cNvCxnSpPr/>
            <p:nvPr/>
          </p:nvCxnSpPr>
          <p:spPr>
            <a:xfrm>
              <a:off x="501491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1" name="Shape 621"/>
            <p:cNvCxnSpPr/>
            <p:nvPr/>
          </p:nvCxnSpPr>
          <p:spPr>
            <a:xfrm>
              <a:off x="5722937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2" name="Shape 622"/>
            <p:cNvCxnSpPr/>
            <p:nvPr/>
          </p:nvCxnSpPr>
          <p:spPr>
            <a:xfrm>
              <a:off x="659606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3" name="Shape 623"/>
            <p:cNvCxnSpPr/>
            <p:nvPr/>
          </p:nvCxnSpPr>
          <p:spPr>
            <a:xfrm>
              <a:off x="731996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4" name="Shape 624"/>
            <p:cNvCxnSpPr/>
            <p:nvPr/>
          </p:nvCxnSpPr>
          <p:spPr>
            <a:xfrm>
              <a:off x="8031162" y="4094162"/>
              <a:ext cx="0" cy="191135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5" name="Shape 625"/>
            <p:cNvCxnSpPr/>
            <p:nvPr/>
          </p:nvCxnSpPr>
          <p:spPr>
            <a:xfrm>
              <a:off x="395287" y="46402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6" name="Shape 626"/>
            <p:cNvCxnSpPr/>
            <p:nvPr/>
          </p:nvCxnSpPr>
          <p:spPr>
            <a:xfrm>
              <a:off x="395287" y="49133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7" name="Shape 627"/>
            <p:cNvCxnSpPr/>
            <p:nvPr/>
          </p:nvCxnSpPr>
          <p:spPr>
            <a:xfrm>
              <a:off x="395287" y="51863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8" name="Shape 628"/>
            <p:cNvCxnSpPr/>
            <p:nvPr/>
          </p:nvCxnSpPr>
          <p:spPr>
            <a:xfrm>
              <a:off x="395287" y="545941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  <p:cxnSp>
          <p:nvCxnSpPr>
            <p:cNvPr id="629" name="Shape 629"/>
            <p:cNvCxnSpPr/>
            <p:nvPr/>
          </p:nvCxnSpPr>
          <p:spPr>
            <a:xfrm>
              <a:off x="395287" y="5732462"/>
              <a:ext cx="8496300" cy="0"/>
            </a:xfrm>
            <a:prstGeom prst="straightConnector1">
              <a:avLst/>
            </a:prstGeom>
            <a:noFill/>
            <a:ln cap="rnd" cmpd="sng" w="12700">
              <a:solidFill>
                <a:srgbClr val="000000"/>
              </a:solidFill>
              <a:prstDash val="solid"/>
              <a:miter lim="8000"/>
              <a:headEnd len="med" w="med" type="none"/>
              <a:tailEnd len="med" w="med" type="none"/>
            </a:ln>
          </p:spPr>
        </p:cxnSp>
      </p:grpSp>
      <p:sp>
        <p:nvSpPr>
          <p:cNvPr id="630" name="Shape 630"/>
          <p:cNvSpPr txBox="1"/>
          <p:nvPr/>
        </p:nvSpPr>
        <p:spPr>
          <a:xfrm>
            <a:off x="684212" y="6165850"/>
            <a:ext cx="6646862" cy="3365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 egyéni gazdaságok esetében ezer gazdaság; **(index: 2000=100%); *** gazdasági szervezetek esetében 2003; **** a használt földterületből.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Forrás: KSH ÁMŐ 2010 Előzetes adatok</a:t>
            </a:r>
          </a:p>
        </p:txBody>
      </p:sp>
      <p:sp>
        <p:nvSpPr>
          <p:cNvPr id="631" name="Shape 631"/>
          <p:cNvSpPr txBox="1"/>
          <p:nvPr>
            <p:ph idx="10" type="dt"/>
          </p:nvPr>
        </p:nvSpPr>
        <p:spPr>
          <a:xfrm>
            <a:off x="4067175" y="6453187"/>
            <a:ext cx="1296987" cy="268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rgbClr val="004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2011. szeptember 30.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Alapértelmezett terv 1">
      <a:dk1>
        <a:srgbClr val="1D421D"/>
      </a:dk1>
      <a:lt1>
        <a:srgbClr val="FFFFFF"/>
      </a:lt1>
      <a:dk2>
        <a:srgbClr val="800000"/>
      </a:dk2>
      <a:lt2>
        <a:srgbClr val="B2B2B2"/>
      </a:lt2>
      <a:accent1>
        <a:srgbClr val="F5CD2D"/>
      </a:accent1>
      <a:accent2>
        <a:srgbClr val="DB2D3E"/>
      </a:accent2>
      <a:accent3>
        <a:srgbClr val="FFFFFF"/>
      </a:accent3>
      <a:accent4>
        <a:srgbClr val="F5CD2D"/>
      </a:accent4>
      <a:accent5>
        <a:srgbClr val="DB2D3E"/>
      </a:accent5>
      <a:accent6>
        <a:srgbClr val="FFFFFF"/>
      </a:accent6>
      <a:hlink>
        <a:srgbClr val="7598D9"/>
      </a:hlink>
      <a:folHlink>
        <a:srgbClr val="5CC4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